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2.xml" ContentType="application/vnd.openxmlformats-officedocument.presentationml.notesSlid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notesSlides/notesSlide3.xml" ContentType="application/vnd.openxmlformats-officedocument.presentationml.notesSlide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notesSlides/notesSlide4.xml" ContentType="application/vnd.openxmlformats-officedocument.presentationml.notesSlide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17"/>
  </p:notesMasterIdLst>
  <p:handoutMasterIdLst>
    <p:handoutMasterId r:id="rId18"/>
  </p:handoutMasterIdLst>
  <p:sldIdLst>
    <p:sldId id="325" r:id="rId2"/>
    <p:sldId id="327" r:id="rId3"/>
    <p:sldId id="328" r:id="rId4"/>
    <p:sldId id="329" r:id="rId5"/>
    <p:sldId id="330" r:id="rId6"/>
    <p:sldId id="331" r:id="rId7"/>
    <p:sldId id="337" r:id="rId8"/>
    <p:sldId id="340" r:id="rId9"/>
    <p:sldId id="335" r:id="rId10"/>
    <p:sldId id="336" r:id="rId11"/>
    <p:sldId id="339" r:id="rId12"/>
    <p:sldId id="338" r:id="rId13"/>
    <p:sldId id="332" r:id="rId14"/>
    <p:sldId id="334" r:id="rId15"/>
    <p:sldId id="341" r:id="rId16"/>
  </p:sldIdLst>
  <p:sldSz cx="9144000" cy="6858000" type="screen4x3"/>
  <p:notesSz cx="7099300" cy="10234613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6698" algn="ctr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3396" algn="ctr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0093" algn="ctr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06791" algn="ctr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33489" algn="l" defTabSz="853396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60187" algn="l" defTabSz="853396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986885" algn="l" defTabSz="853396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13582" algn="l" defTabSz="853396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FF0000"/>
    <a:srgbClr val="FF6600"/>
    <a:srgbClr val="F79646"/>
    <a:srgbClr val="F9B073"/>
    <a:srgbClr val="DCE6F2"/>
    <a:srgbClr val="0070C0"/>
    <a:srgbClr val="92D050"/>
    <a:srgbClr val="769537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35" autoAdjust="0"/>
    <p:restoredTop sz="87188" autoAdjust="0"/>
  </p:normalViewPr>
  <p:slideViewPr>
    <p:cSldViewPr snapToGrid="0">
      <p:cViewPr varScale="1">
        <p:scale>
          <a:sx n="74" d="100"/>
          <a:sy n="74" d="100"/>
        </p:scale>
        <p:origin x="-1464" y="-78"/>
      </p:cViewPr>
      <p:guideLst>
        <p:guide orient="horz" pos="217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40" d="100"/>
        <a:sy n="4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480" y="584"/>
      </p:cViewPr>
      <p:guideLst>
        <p:guide orient="horz" pos="3224"/>
        <p:guide pos="2237"/>
      </p:guideLst>
    </p:cSldViewPr>
  </p:notes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6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t" anchorCtr="0" compatLnSpc="1">
            <a:prstTxWarp prst="textNoShape">
              <a:avLst/>
            </a:prstTxWarp>
          </a:bodyPr>
          <a:lstStyle>
            <a:lvl1pPr algn="l" defTabSz="979399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42" y="6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t" anchorCtr="0" compatLnSpc="1">
            <a:prstTxWarp prst="textNoShape">
              <a:avLst/>
            </a:prstTxWarp>
          </a:bodyPr>
          <a:lstStyle>
            <a:lvl1pPr algn="r" defTabSz="979399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" y="9721857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b" anchorCtr="0" compatLnSpc="1">
            <a:prstTxWarp prst="textNoShape">
              <a:avLst/>
            </a:prstTxWarp>
          </a:bodyPr>
          <a:lstStyle>
            <a:lvl1pPr algn="l" defTabSz="979399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42" y="9721857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b" anchorCtr="0" compatLnSpc="1">
            <a:prstTxWarp prst="textNoShape">
              <a:avLst/>
            </a:prstTxWarp>
          </a:bodyPr>
          <a:lstStyle>
            <a:lvl1pPr algn="r" defTabSz="979399">
              <a:defRPr sz="1200"/>
            </a:lvl1pPr>
          </a:lstStyle>
          <a:p>
            <a:pPr>
              <a:defRPr/>
            </a:pPr>
            <a:fld id="{B9A11DC5-B027-4CD7-9C4D-B8FAE8E162B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62027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6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t" anchorCtr="0" compatLnSpc="1">
            <a:prstTxWarp prst="textNoShape">
              <a:avLst/>
            </a:prstTxWarp>
          </a:bodyPr>
          <a:lstStyle>
            <a:lvl1pPr algn="l" defTabSz="979399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42" y="6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t" anchorCtr="0" compatLnSpc="1">
            <a:prstTxWarp prst="textNoShape">
              <a:avLst/>
            </a:prstTxWarp>
          </a:bodyPr>
          <a:lstStyle>
            <a:lvl1pPr algn="r" defTabSz="979399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9938"/>
            <a:ext cx="5114925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9" y="4860928"/>
            <a:ext cx="5680075" cy="4605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9721857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b" anchorCtr="0" compatLnSpc="1">
            <a:prstTxWarp prst="textNoShape">
              <a:avLst/>
            </a:prstTxWarp>
          </a:bodyPr>
          <a:lstStyle>
            <a:lvl1pPr algn="l" defTabSz="979399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42" y="9721857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b" anchorCtr="0" compatLnSpc="1">
            <a:prstTxWarp prst="textNoShape">
              <a:avLst/>
            </a:prstTxWarp>
          </a:bodyPr>
          <a:lstStyle>
            <a:lvl1pPr algn="r" defTabSz="979399">
              <a:defRPr sz="1200"/>
            </a:lvl1pPr>
          </a:lstStyle>
          <a:p>
            <a:pPr>
              <a:defRPr/>
            </a:pPr>
            <a:fld id="{9A9BCB00-00ED-46CE-BCBE-2C1EE66DCAA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94192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669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3396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009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06791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33489" algn="l" defTabSz="8533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60187" algn="l" defTabSz="8533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86885" algn="l" defTabSz="8533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13582" algn="l" defTabSz="8533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9BCB00-00ED-46CE-BCBE-2C1EE66DCAAA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3734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9BCB00-00ED-46CE-BCBE-2C1EE66DCAAA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3734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9BCB00-00ED-46CE-BCBE-2C1EE66DCAAA}" type="slidenum">
              <a:rPr lang="fr-FR" smtClean="0"/>
              <a:pPr>
                <a:defRPr/>
              </a:pPr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3734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Avec la présente réforme des marchés publics, tous les partenaires trouveront leur compte, à charge pour eux d’en faire un outil au service de l’économie nationale.</a:t>
            </a:r>
            <a:endParaRPr lang="fr-FR" dirty="0"/>
          </a:p>
          <a:p>
            <a:pPr marL="655298" lvl="1" indent="-228600">
              <a:buFont typeface="+mj-lt"/>
              <a:buAutoNum type="arabicParenR"/>
            </a:pPr>
            <a:r>
              <a:rPr lang="fr-FR" b="1" dirty="0"/>
              <a:t>L'acheteur public, </a:t>
            </a:r>
            <a:r>
              <a:rPr lang="fr-FR" dirty="0"/>
              <a:t>à travers une meilleure programmation des achats, des modes modernisés et simplifiés de contractualisation, une meilleure sécurité juridique des contrats de marchés… ;</a:t>
            </a:r>
          </a:p>
          <a:p>
            <a:pPr marL="655298" lvl="1" indent="-228600">
              <a:buFont typeface="+mj-lt"/>
              <a:buAutoNum type="arabicParenR"/>
            </a:pPr>
            <a:r>
              <a:rPr lang="fr-FR" b="1" dirty="0"/>
              <a:t>L'opérateur économique</a:t>
            </a:r>
            <a:r>
              <a:rPr lang="fr-FR" dirty="0"/>
              <a:t>, via l'allégement des circuits et des procédures, la consolidation des garanties des concurrents, l'optimisation des mécanismes de recours, l'amélioration de l'accès à l'information…</a:t>
            </a:r>
          </a:p>
          <a:p>
            <a:pPr marL="655298" lvl="1" indent="-228600">
              <a:buFont typeface="+mj-lt"/>
              <a:buAutoNum type="arabicParenR"/>
            </a:pPr>
            <a:r>
              <a:rPr lang="fr-FR" b="1" dirty="0"/>
              <a:t>Le citoyen contribuable, </a:t>
            </a:r>
            <a:r>
              <a:rPr lang="fr-FR" dirty="0"/>
              <a:t>par le biais des mécanismes de transparence et de bonne gouvernance lui permettant un accès de qualité aux services publics et une meilleure connaissance de l'emploi des fonds publics.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9BCB00-00ED-46CE-BCBE-2C1EE66DCAAA}" type="slidenum">
              <a:rPr lang="fr-FR" smtClean="0"/>
              <a:pPr>
                <a:defRPr/>
              </a:pPr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0380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/>
          <p:cNvSpPr>
            <a:spLocks noGrp="1"/>
          </p:cNvSpPr>
          <p:nvPr>
            <p:ph type="title"/>
          </p:nvPr>
        </p:nvSpPr>
        <p:spPr>
          <a:xfrm>
            <a:off x="432000" y="2203053"/>
            <a:ext cx="8280000" cy="1177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" tIns="42670" rIns="72000" bIns="18000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fr-FR" sz="2000" b="1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432000" y="3462606"/>
            <a:ext cx="8280000" cy="976286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180000" rIns="85340" bIns="42670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lang="fr-FR" sz="2800" b="1" dirty="0">
                <a:effectLst/>
                <a:latin typeface="+mj-lt"/>
                <a:ea typeface="+mj-ea"/>
                <a:cs typeface="+mj-cs"/>
              </a:defRPr>
            </a:lvl1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Modifiez les styles du texte du masque</a:t>
            </a:r>
            <a:endParaRPr lang="fr-FR" dirty="0"/>
          </a:p>
        </p:txBody>
      </p:sp>
      <p:pic>
        <p:nvPicPr>
          <p:cNvPr id="5" name="Image 4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818" y="13013"/>
            <a:ext cx="1172625" cy="91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974" y="597109"/>
            <a:ext cx="1476000" cy="1061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5391" y="483930"/>
            <a:ext cx="2164635" cy="1287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ZoneTexte 13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3649312" y="6165926"/>
            <a:ext cx="184537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fr-FR" altLang="fr-FR" sz="1400" dirty="0" smtClean="0">
                <a:latin typeface="+mn-lt"/>
              </a:rPr>
              <a:t>Rabat, le </a:t>
            </a:r>
            <a:r>
              <a:rPr lang="fr-FR" altLang="fr-FR" sz="1400" b="1" dirty="0" smtClean="0">
                <a:latin typeface="+mn-lt"/>
              </a:rPr>
              <a:t>03/04/2023</a:t>
            </a:r>
            <a:endParaRPr lang="fr-FR" altLang="fr-FR" sz="1400" b="1" dirty="0">
              <a:latin typeface="+mn-lt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600" y="95339"/>
            <a:ext cx="85428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 algn="ctr">
              <a:defRPr lang="fr-FR" sz="18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17"/>
          <p:cNvSpPr>
            <a:spLocks noGrp="1"/>
          </p:cNvSpPr>
          <p:nvPr>
            <p:ph type="body" sz="quarter" idx="11" hasCustomPrompt="1"/>
          </p:nvPr>
        </p:nvSpPr>
        <p:spPr>
          <a:xfrm>
            <a:off x="78929" y="839247"/>
            <a:ext cx="8784000" cy="5148000"/>
          </a:xfrm>
        </p:spPr>
        <p:txBody>
          <a:bodyPr anchor="ctr" anchorCtr="0"/>
          <a:lstStyle>
            <a:lvl1pPr marL="165938" indent="-165938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 sz="1800"/>
            </a:lvl1pPr>
            <a:lvl2pPr marL="331876" indent="-16593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−"/>
              <a:defRPr sz="1800"/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261308097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600" y="122635"/>
            <a:ext cx="85428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 algn="ctr">
              <a:defRPr lang="fr-FR" sz="18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4" name="Espace réservé du texte 17"/>
          <p:cNvSpPr>
            <a:spLocks noGrp="1"/>
          </p:cNvSpPr>
          <p:nvPr>
            <p:ph type="body" sz="quarter" idx="12"/>
          </p:nvPr>
        </p:nvSpPr>
        <p:spPr>
          <a:xfrm>
            <a:off x="330403" y="838733"/>
            <a:ext cx="8541099" cy="50051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>
              <a:defRPr lang="fr-FR" sz="1600" b="1" dirty="0" smtClean="0">
                <a:solidFill>
                  <a:schemeClr val="tx1"/>
                </a:solidFill>
              </a:defRPr>
            </a:lvl1pPr>
          </a:lstStyle>
          <a:p>
            <a:pPr marL="0" lvl="0" indent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Tx/>
              <a:buNone/>
            </a:pPr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2385033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000" y="117669"/>
            <a:ext cx="86400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 algn="ctr">
              <a:defRPr lang="fr-FR" sz="18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3174441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600" y="98705"/>
            <a:ext cx="85428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>
              <a:defRPr lang="fr-FR" sz="18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4" name="Espace réservé du texte 17"/>
          <p:cNvSpPr>
            <a:spLocks noGrp="1"/>
          </p:cNvSpPr>
          <p:nvPr>
            <p:ph type="body" sz="quarter" idx="12"/>
          </p:nvPr>
        </p:nvSpPr>
        <p:spPr>
          <a:xfrm>
            <a:off x="330403" y="704711"/>
            <a:ext cx="8541099" cy="500515"/>
          </a:xfrm>
        </p:spPr>
        <p:txBody>
          <a:bodyPr anchor="ctr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Tx/>
              <a:buNone/>
              <a:defRPr sz="1600" b="1">
                <a:solidFill>
                  <a:schemeClr val="accent6">
                    <a:lumMod val="75000"/>
                  </a:schemeClr>
                </a:solidFill>
              </a:defRPr>
            </a:lvl1pPr>
            <a:lvl2pPr marL="331876" indent="-165938">
              <a:spcBef>
                <a:spcPts val="0"/>
              </a:spcBef>
              <a:spcAft>
                <a:spcPts val="560"/>
              </a:spcAft>
              <a:buFont typeface="Arial" pitchFamily="34" charset="0"/>
              <a:buChar char="−"/>
              <a:defRPr sz="1500"/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5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160589" y="5525777"/>
            <a:ext cx="7680705" cy="1202569"/>
          </a:xfrm>
        </p:spPr>
        <p:txBody>
          <a:bodyPr lIns="67197" tIns="67197" rIns="67197" bIns="67197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1pPr>
            <a:lvl2pPr>
              <a:buFontTx/>
              <a:buNone/>
              <a:defRPr sz="1500"/>
            </a:lvl2pPr>
            <a:lvl3pPr>
              <a:buFontTx/>
              <a:buNone/>
              <a:defRPr sz="1500"/>
            </a:lvl3pPr>
            <a:lvl4pPr>
              <a:buFontTx/>
              <a:buNone/>
              <a:defRPr sz="1500"/>
            </a:lvl4pPr>
            <a:lvl5pPr>
              <a:buFontTx/>
              <a:buNone/>
              <a:defRPr sz="15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8521714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 noChangeAspect="1"/>
          </p:cNvSpPr>
          <p:nvPr>
            <p:ph type="sldNum" sz="quarter" idx="4"/>
          </p:nvPr>
        </p:nvSpPr>
        <p:spPr>
          <a:xfrm>
            <a:off x="8928832" y="6602598"/>
            <a:ext cx="180000" cy="18000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wrap="none" lIns="83996" tIns="43678" rIns="83996" bIns="43678" anchor="ctr"/>
          <a:lstStyle>
            <a:lvl1pPr>
              <a:defRPr lang="fr-FR" sz="1000" b="0" smtClean="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fld id="{386260E0-CCB1-43ED-803B-3EA2868632B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Disposition personnalisée">
    <p:bg>
      <p:bgPr>
        <a:blipFill dpi="0" rotWithShape="1">
          <a:blip r:embed="rId2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340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4000" tIns="144000" rIns="144000" bIns="144000" numCol="1" spcCol="1270" rtlCol="0" anchor="ctr" anchorCtr="0">
            <a:noAutofit/>
          </a:bodyPr>
          <a:lstStyle/>
          <a:p>
            <a:pPr algn="ctr" defTabSz="577850">
              <a:spcBef>
                <a:spcPct val="0"/>
              </a:spcBef>
              <a:spcAft>
                <a:spcPts val="0"/>
              </a:spcAft>
            </a:pPr>
            <a:endParaRPr lang="fr-FR" sz="1300" b="1" kern="1200" dirty="0" smtClean="0"/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04069" y="1939182"/>
            <a:ext cx="2124000" cy="130805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Trésorerie</a:t>
            </a:r>
            <a:r>
              <a:rPr lang="fr-FR" sz="1000" b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Générale du Royaume</a:t>
            </a:r>
            <a:endParaRPr lang="fr-FR" sz="1000" b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>
              <a:spcBef>
                <a:spcPts val="600"/>
              </a:spcBef>
              <a:spcAft>
                <a:spcPts val="0"/>
              </a:spcAft>
            </a:pPr>
            <a:r>
              <a:rPr lang="fr-FR" sz="10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Direction de la Recherche, de la Règlementation et de la Coopération Internationale </a:t>
            </a:r>
          </a:p>
          <a:p>
            <a:pPr algn="l">
              <a:spcBef>
                <a:spcPts val="600"/>
              </a:spcBef>
              <a:spcAft>
                <a:spcPts val="0"/>
              </a:spcAft>
            </a:pPr>
            <a:r>
              <a:rPr lang="fr-FR" sz="10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Division de la Règlementation</a:t>
            </a:r>
          </a:p>
          <a:p>
            <a:pPr algn="l">
              <a:spcBef>
                <a:spcPts val="600"/>
              </a:spcBef>
              <a:spcAft>
                <a:spcPts val="0"/>
              </a:spcAft>
            </a:pPr>
            <a:r>
              <a:rPr lang="fr-FR" sz="10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Service</a:t>
            </a:r>
            <a:r>
              <a:rPr lang="fr-FR" sz="1000" b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de la Règlementation des Marches Publics</a:t>
            </a:r>
            <a:endParaRPr lang="fr-FR" sz="1000" b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4" name="Image 13" descr="logo-tgr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82157" y="434847"/>
            <a:ext cx="1551824" cy="1306800"/>
          </a:xfrm>
          <a:prstGeom prst="rect">
            <a:avLst/>
          </a:prstGeom>
        </p:spPr>
      </p:pic>
      <p:sp>
        <p:nvSpPr>
          <p:cNvPr id="15" name="Rectangle 8"/>
          <p:cNvSpPr>
            <a:spLocks noChangeArrowheads="1"/>
          </p:cNvSpPr>
          <p:nvPr userDrawn="1"/>
        </p:nvSpPr>
        <p:spPr bwMode="auto">
          <a:xfrm>
            <a:off x="3933197" y="6283875"/>
            <a:ext cx="3600000" cy="3213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b" anchorCtr="0"/>
          <a:lstStyle/>
          <a:p>
            <a:r>
              <a:rPr lang="fr-FR" sz="1600" dirty="0" smtClean="0">
                <a:solidFill>
                  <a:schemeClr val="bg1"/>
                </a:solidFill>
                <a:latin typeface="+mj-lt"/>
              </a:rPr>
              <a:t>Rabat, le </a:t>
            </a:r>
            <a:fld id="{E9B61218-139E-4E5A-8090-72B866DB9951}" type="datetime4">
              <a:rPr lang="fr-FR" sz="1600" b="1" smtClean="0">
                <a:solidFill>
                  <a:schemeClr val="bg1"/>
                </a:solidFill>
                <a:latin typeface="+mj-lt"/>
              </a:rPr>
              <a:t>27 mai 2023</a:t>
            </a:fld>
            <a:endParaRPr lang="fr-FR" sz="16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8" name="Espace réservé du texte 2"/>
          <p:cNvSpPr>
            <a:spLocks noGrp="1"/>
          </p:cNvSpPr>
          <p:nvPr userDrawn="1">
            <p:ph type="body" sz="quarter" idx="10"/>
          </p:nvPr>
        </p:nvSpPr>
        <p:spPr>
          <a:xfrm>
            <a:off x="2496402" y="3046816"/>
            <a:ext cx="6473590" cy="1763179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180000" rIns="85340" bIns="42670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lang="fr-FR" sz="2400" b="1" dirty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Modifiez les styles du texte du masque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1"/>
          </p:nvPr>
        </p:nvSpPr>
        <p:spPr>
          <a:xfrm>
            <a:off x="2496797" y="2593975"/>
            <a:ext cx="6472800" cy="360000"/>
          </a:xfrm>
        </p:spPr>
        <p:txBody>
          <a:bodyPr/>
          <a:lstStyle>
            <a:lvl1pPr marL="0" indent="0" algn="ctr">
              <a:buFontTx/>
              <a:buNone/>
              <a:defRPr sz="2000" b="1">
                <a:solidFill>
                  <a:srgbClr val="FFFF00"/>
                </a:solidFill>
              </a:defRPr>
            </a:lvl1pPr>
          </a:lstStyle>
          <a:p>
            <a:pPr lvl="0"/>
            <a:r>
              <a:rPr lang="fr-FR" dirty="0" smtClean="0"/>
              <a:t>Modifiez les styles du texte du masque</a:t>
            </a:r>
            <a:endParaRPr lang="fr-FR" dirty="0"/>
          </a:p>
        </p:txBody>
      </p:sp>
      <p:sp>
        <p:nvSpPr>
          <p:cNvPr id="2" name="Rectangle 1"/>
          <p:cNvSpPr/>
          <p:nvPr userDrawn="1"/>
        </p:nvSpPr>
        <p:spPr>
          <a:xfrm>
            <a:off x="2496797" y="672748"/>
            <a:ext cx="6472800" cy="830997"/>
          </a:xfrm>
          <a:prstGeom prst="rect">
            <a:avLst/>
          </a:prstGeom>
        </p:spPr>
        <p:txBody>
          <a:bodyPr anchor="ctr" anchorCtr="0">
            <a:spAutoFit/>
          </a:bodyPr>
          <a:lstStyle/>
          <a:p>
            <a:r>
              <a:rPr lang="fr-FR" sz="1600" b="0" dirty="0" smtClean="0">
                <a:solidFill>
                  <a:schemeClr val="bg1"/>
                </a:solidFill>
              </a:rPr>
              <a:t>Session de formation</a:t>
            </a:r>
          </a:p>
          <a:p>
            <a:r>
              <a:rPr lang="fr-FR" sz="1600" b="0" dirty="0" smtClean="0">
                <a:solidFill>
                  <a:schemeClr val="bg1"/>
                </a:solidFill>
              </a:rPr>
              <a:t>Apports du décret n° 2-22-431 du 8 mars 2023 </a:t>
            </a:r>
          </a:p>
          <a:p>
            <a:r>
              <a:rPr lang="fr-FR" sz="1600" b="0" dirty="0" smtClean="0">
                <a:solidFill>
                  <a:schemeClr val="bg1"/>
                </a:solidFill>
              </a:rPr>
              <a:t>relatif aux marchés publics</a:t>
            </a:r>
            <a:endParaRPr lang="fr-FR" sz="16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3191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17"/>
          <p:cNvSpPr>
            <a:spLocks noGrp="1"/>
          </p:cNvSpPr>
          <p:nvPr>
            <p:ph type="body" sz="quarter" idx="12"/>
          </p:nvPr>
        </p:nvSpPr>
        <p:spPr>
          <a:xfrm>
            <a:off x="288838" y="884011"/>
            <a:ext cx="8541099" cy="500515"/>
          </a:xfrm>
        </p:spPr>
        <p:txBody>
          <a:bodyPr anchor="ctr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Tx/>
              <a:buNone/>
              <a:defRPr sz="1800" b="1">
                <a:solidFill>
                  <a:schemeClr val="accent6">
                    <a:lumMod val="75000"/>
                  </a:schemeClr>
                </a:solidFill>
              </a:defRPr>
            </a:lvl1pPr>
            <a:lvl2pPr marL="331876" indent="-165938">
              <a:spcBef>
                <a:spcPts val="0"/>
              </a:spcBef>
              <a:spcAft>
                <a:spcPts val="560"/>
              </a:spcAft>
              <a:buFont typeface="Arial" pitchFamily="34" charset="0"/>
              <a:buChar char="−"/>
              <a:defRPr sz="1500"/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300600" y="112734"/>
            <a:ext cx="85428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sz="1800" b="1" dirty="0" smtClean="0">
                <a:solidFill>
                  <a:schemeClr val="bg1"/>
                </a:solidFill>
              </a:rPr>
              <a:t>Principes généraux de passation des marchés publics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3"/>
          </p:nvPr>
        </p:nvSpPr>
        <p:spPr>
          <a:xfrm>
            <a:off x="287987" y="1590675"/>
            <a:ext cx="8542800" cy="4421188"/>
          </a:xfrm>
        </p:spPr>
        <p:txBody>
          <a:bodyPr/>
          <a:lstStyle>
            <a:lvl1pPr>
              <a:spcBef>
                <a:spcPts val="1200"/>
              </a:spcBef>
              <a:spcAft>
                <a:spcPts val="600"/>
              </a:spcAft>
              <a:defRPr sz="1800" b="0"/>
            </a:lvl1pPr>
            <a:lvl2pPr>
              <a:defRPr sz="1600"/>
            </a:lvl2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5976766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17"/>
          <p:cNvSpPr>
            <a:spLocks noGrp="1"/>
          </p:cNvSpPr>
          <p:nvPr>
            <p:ph type="body" sz="quarter" idx="12"/>
          </p:nvPr>
        </p:nvSpPr>
        <p:spPr>
          <a:xfrm>
            <a:off x="288838" y="771277"/>
            <a:ext cx="8541099" cy="500515"/>
          </a:xfrm>
        </p:spPr>
        <p:txBody>
          <a:bodyPr anchor="ctr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Tx/>
              <a:buNone/>
              <a:defRPr sz="1800" b="1">
                <a:solidFill>
                  <a:schemeClr val="accent6">
                    <a:lumMod val="75000"/>
                  </a:schemeClr>
                </a:solidFill>
              </a:defRPr>
            </a:lvl1pPr>
            <a:lvl2pPr marL="331876" indent="-165938">
              <a:spcBef>
                <a:spcPts val="0"/>
              </a:spcBef>
              <a:spcAft>
                <a:spcPts val="560"/>
              </a:spcAft>
              <a:buFont typeface="Arial" pitchFamily="34" charset="0"/>
              <a:buChar char="−"/>
              <a:defRPr sz="1500"/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3"/>
          </p:nvPr>
        </p:nvSpPr>
        <p:spPr>
          <a:xfrm>
            <a:off x="287987" y="1390258"/>
            <a:ext cx="8542800" cy="4860229"/>
          </a:xfrm>
        </p:spPr>
        <p:txBody>
          <a:bodyPr/>
          <a:lstStyle>
            <a:lvl1pPr>
              <a:spcBef>
                <a:spcPts val="1200"/>
              </a:spcBef>
              <a:spcAft>
                <a:spcPts val="600"/>
              </a:spcAft>
              <a:defRPr b="0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00600" y="125260"/>
            <a:ext cx="85428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sz="1800" b="1" dirty="0" smtClean="0">
                <a:solidFill>
                  <a:schemeClr val="bg1"/>
                </a:solidFill>
              </a:rPr>
              <a:t>Principes généraux de passation des marchés publics</a:t>
            </a:r>
          </a:p>
        </p:txBody>
      </p:sp>
    </p:spTree>
    <p:extLst>
      <p:ext uri="{BB962C8B-B14F-4D97-AF65-F5344CB8AC3E}">
        <p14:creationId xmlns:p14="http://schemas.microsoft.com/office/powerpoint/2010/main" val="2192487176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17"/>
          <p:cNvSpPr>
            <a:spLocks noGrp="1"/>
          </p:cNvSpPr>
          <p:nvPr>
            <p:ph type="body" sz="quarter" idx="11" hasCustomPrompt="1"/>
          </p:nvPr>
        </p:nvSpPr>
        <p:spPr>
          <a:xfrm>
            <a:off x="342000" y="845675"/>
            <a:ext cx="8460000" cy="5342964"/>
          </a:xfrm>
        </p:spPr>
        <p:txBody>
          <a:bodyPr/>
          <a:lstStyle>
            <a:lvl1pPr marL="165938" indent="-16593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 sz="1800"/>
            </a:lvl1pPr>
            <a:lvl2pPr marL="724686" indent="-28575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03740" algn="l"/>
              </a:tabLst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	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342000" y="124182"/>
            <a:ext cx="84600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fr-FR" sz="1800" b="1" dirty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600" y="110211"/>
            <a:ext cx="85068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400" tIns="42670" rIns="85340" bIns="42670" numCol="1" anchor="ctr" anchorCtr="0" compatLnSpc="1">
            <a:prstTxWarp prst="textNoShape">
              <a:avLst/>
            </a:prstTxWarp>
          </a:bodyPr>
          <a:lstStyle>
            <a:lvl1pPr algn="ctr">
              <a:defRPr lang="fr-FR" sz="18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163773" y="5338395"/>
            <a:ext cx="7557830" cy="993775"/>
          </a:xfrm>
        </p:spPr>
        <p:txBody>
          <a:bodyPr lIns="0" tIns="72000" rIns="0" bIns="0" anchor="t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1pPr>
            <a:lvl2pPr>
              <a:buFontTx/>
              <a:buNone/>
              <a:defRPr sz="1500"/>
            </a:lvl2pPr>
            <a:lvl3pPr>
              <a:buFontTx/>
              <a:buNone/>
              <a:defRPr sz="1500"/>
            </a:lvl3pPr>
            <a:lvl4pPr>
              <a:buFontTx/>
              <a:buNone/>
              <a:defRPr sz="1500"/>
            </a:lvl4pPr>
            <a:lvl5pPr>
              <a:buFontTx/>
              <a:buNone/>
              <a:defRPr sz="15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17"/>
          <p:cNvSpPr>
            <a:spLocks noGrp="1"/>
          </p:cNvSpPr>
          <p:nvPr>
            <p:ph type="body" sz="quarter" idx="11" hasCustomPrompt="1"/>
          </p:nvPr>
        </p:nvSpPr>
        <p:spPr>
          <a:xfrm>
            <a:off x="301451" y="1559170"/>
            <a:ext cx="8541099" cy="4608000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lIns="54000" tIns="108000" rIns="54000" bIns="54000" anchor="t" anchorCtr="0"/>
          <a:lstStyle>
            <a:lvl1pPr marL="173038" indent="-17303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  <a:defRPr sz="1600"/>
            </a:lvl1pPr>
            <a:lvl2pPr marL="674124" indent="-235188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6">
                  <a:lumMod val="75000"/>
                </a:schemeClr>
              </a:buClr>
              <a:buFont typeface="+mj-lt"/>
              <a:buAutoNum type="arabicPeriod"/>
              <a:tabLst>
                <a:tab pos="503740" algn="l"/>
              </a:tabLst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	</a:t>
            </a:r>
          </a:p>
          <a:p>
            <a:pPr lvl="1"/>
            <a:endParaRPr lang="fr-FR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300600" y="108044"/>
            <a:ext cx="85428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400" tIns="42670" rIns="85340" bIns="42670" numCol="1" anchor="ctr" anchorCtr="0" compatLnSpc="1">
            <a:prstTxWarp prst="textNoShape">
              <a:avLst/>
            </a:prstTxWarp>
          </a:bodyPr>
          <a:lstStyle>
            <a:lvl1pPr algn="ctr">
              <a:defRPr lang="fr-FR" sz="18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4" name="Espace réservé du texte 17"/>
          <p:cNvSpPr>
            <a:spLocks noGrp="1"/>
          </p:cNvSpPr>
          <p:nvPr>
            <p:ph type="body" sz="quarter" idx="12"/>
          </p:nvPr>
        </p:nvSpPr>
        <p:spPr>
          <a:xfrm>
            <a:off x="301451" y="845632"/>
            <a:ext cx="8541099" cy="500515"/>
          </a:xfrm>
        </p:spPr>
        <p:txBody>
          <a:bodyPr anchor="ctr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Tx/>
              <a:buNone/>
              <a:defRPr sz="1600" b="1">
                <a:solidFill>
                  <a:schemeClr val="accent6">
                    <a:lumMod val="75000"/>
                  </a:schemeClr>
                </a:solidFill>
              </a:defRPr>
            </a:lvl1pPr>
            <a:lvl2pPr marL="331876" indent="-165938">
              <a:spcBef>
                <a:spcPts val="0"/>
              </a:spcBef>
              <a:spcAft>
                <a:spcPts val="560"/>
              </a:spcAft>
              <a:buFont typeface="Arial" pitchFamily="34" charset="0"/>
              <a:buChar char="−"/>
              <a:defRPr sz="1500"/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032179259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432000" y="2889000"/>
            <a:ext cx="8280000" cy="108000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fr-FR" sz="2800" b="1" dirty="0">
                <a:solidFill>
                  <a:schemeClr val="accent6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pic>
        <p:nvPicPr>
          <p:cNvPr id="4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00" y="882"/>
            <a:ext cx="9180000" cy="59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17"/>
          <p:cNvSpPr>
            <a:spLocks noGrp="1"/>
          </p:cNvSpPr>
          <p:nvPr>
            <p:ph type="body" sz="quarter" idx="11" hasCustomPrompt="1"/>
          </p:nvPr>
        </p:nvSpPr>
        <p:spPr>
          <a:xfrm>
            <a:off x="311154" y="1617967"/>
            <a:ext cx="8541099" cy="4543347"/>
          </a:xfrm>
        </p:spPr>
        <p:txBody>
          <a:bodyPr/>
          <a:lstStyle>
            <a:lvl1pPr marL="165938" indent="-16593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  <a:defRPr sz="1600"/>
            </a:lvl1pPr>
            <a:lvl2pPr marL="674124" indent="-23518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75000"/>
                </a:schemeClr>
              </a:buClr>
              <a:buFont typeface="+mj-lt"/>
              <a:buAutoNum type="arabicPeriod"/>
              <a:tabLst>
                <a:tab pos="503740" algn="l"/>
              </a:tabLst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8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	</a:t>
            </a:r>
          </a:p>
          <a:p>
            <a:pPr lvl="1"/>
            <a:endParaRPr lang="fr-FR" dirty="0" smtClean="0"/>
          </a:p>
          <a:p>
            <a:pPr lvl="2"/>
            <a:endParaRPr lang="fr-FR" dirty="0" smtClean="0"/>
          </a:p>
        </p:txBody>
      </p:sp>
      <p:sp>
        <p:nvSpPr>
          <p:cNvPr id="4" name="Espace réservé du texte 17"/>
          <p:cNvSpPr>
            <a:spLocks noGrp="1"/>
          </p:cNvSpPr>
          <p:nvPr>
            <p:ph type="body" sz="quarter" idx="12"/>
          </p:nvPr>
        </p:nvSpPr>
        <p:spPr>
          <a:xfrm>
            <a:off x="330403" y="837401"/>
            <a:ext cx="8541099" cy="500515"/>
          </a:xfrm>
        </p:spPr>
        <p:txBody>
          <a:bodyPr anchor="ctr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Tx/>
              <a:buNone/>
              <a:defRPr sz="1600" b="1">
                <a:solidFill>
                  <a:schemeClr val="accent6">
                    <a:lumMod val="75000"/>
                  </a:schemeClr>
                </a:solidFill>
              </a:defRPr>
            </a:lvl1pPr>
            <a:lvl2pPr marL="331876" indent="-165938">
              <a:spcBef>
                <a:spcPts val="0"/>
              </a:spcBef>
              <a:spcAft>
                <a:spcPts val="560"/>
              </a:spcAft>
              <a:buFont typeface="Arial" pitchFamily="34" charset="0"/>
              <a:buChar char="−"/>
              <a:defRPr sz="1500"/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354842" y="97517"/>
            <a:ext cx="8529851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>
              <a:defRPr lang="fr-FR" sz="18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560173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3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61038" cy="69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0" y="0"/>
            <a:ext cx="9162000" cy="594000"/>
          </a:xfrm>
          <a:prstGeom prst="rect">
            <a:avLst/>
          </a:prstGeom>
          <a:blipFill>
            <a:blip r:embed="rId17"/>
            <a:stretch>
              <a:fillRect/>
            </a:stretch>
          </a:blipFill>
        </p:spPr>
        <p:txBody>
          <a:bodyPr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fr-FR" sz="2000" b="1" dirty="0" smtClean="0">
              <a:solidFill>
                <a:schemeClr val="bg1"/>
              </a:solidFill>
            </a:endParaRP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0600" y="695551"/>
            <a:ext cx="8542800" cy="5466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0" tIns="42670" rIns="85340" bIns="426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82" r:id="rId2"/>
    <p:sldLayoutId id="2147483780" r:id="rId3"/>
    <p:sldLayoutId id="2147483784" r:id="rId4"/>
    <p:sldLayoutId id="2147483743" r:id="rId5"/>
    <p:sldLayoutId id="2147483758" r:id="rId6"/>
    <p:sldLayoutId id="2147483783" r:id="rId7"/>
    <p:sldLayoutId id="2147483749" r:id="rId8"/>
    <p:sldLayoutId id="2147483779" r:id="rId9"/>
    <p:sldLayoutId id="2147483776" r:id="rId10"/>
    <p:sldLayoutId id="2147483777" r:id="rId11"/>
    <p:sldLayoutId id="2147483781" r:id="rId12"/>
    <p:sldLayoutId id="2147483778" r:id="rId13"/>
    <p:sldLayoutId id="2147483735" r:id="rId14"/>
  </p:sldLayoutIdLst>
  <p:transition>
    <p:split orient="vert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/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5pPr>
      <a:lvl6pPr marL="426698" algn="l" rtl="0" fontAlgn="base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6pPr>
      <a:lvl7pPr marL="853396" algn="l" rtl="0" fontAlgn="base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7pPr>
      <a:lvl8pPr marL="1280093" algn="l" rtl="0" fontAlgn="base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8pPr>
      <a:lvl9pPr marL="1706791" algn="l" rtl="0" fontAlgn="base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9pPr>
    </p:titleStyle>
    <p:bodyStyle>
      <a:lvl1pPr marL="164456" indent="-164456" algn="justLow" rtl="0" eaLnBrk="0" fontAlgn="base" hangingPunct="0">
        <a:spcBef>
          <a:spcPct val="25000"/>
        </a:spcBef>
        <a:spcAft>
          <a:spcPct val="25000"/>
        </a:spcAft>
        <a:buClr>
          <a:srgbClr val="FF6600"/>
        </a:buClr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582265" indent="-160011" algn="justLow" rtl="0" eaLnBrk="0" fontAlgn="base" hangingPunct="0">
        <a:spcBef>
          <a:spcPct val="25000"/>
        </a:spcBef>
        <a:spcAft>
          <a:spcPct val="25000"/>
        </a:spcAft>
        <a:buClr>
          <a:schemeClr val="bg1">
            <a:lumMod val="50000"/>
          </a:schemeClr>
        </a:buClr>
        <a:buFont typeface="Courier New" panose="02070309020205020404" pitchFamily="49" charset="0"/>
        <a:buChar char="o"/>
        <a:defRPr sz="1500">
          <a:solidFill>
            <a:schemeClr val="tx1"/>
          </a:solidFill>
          <a:latin typeface="+mn-lt"/>
          <a:cs typeface="+mn-cs"/>
        </a:defRPr>
      </a:lvl2pPr>
      <a:lvl3pPr marL="1091932" indent="-176310" algn="justLow" rtl="0" eaLnBrk="0" fontAlgn="base" hangingPunct="0">
        <a:spcBef>
          <a:spcPct val="25000"/>
        </a:spcBef>
        <a:spcAft>
          <a:spcPct val="25000"/>
        </a:spcAft>
        <a:buClr>
          <a:schemeClr val="accent2"/>
        </a:buClr>
        <a:buChar char="•"/>
        <a:defRPr sz="1300">
          <a:solidFill>
            <a:schemeClr val="tx1"/>
          </a:solidFill>
          <a:latin typeface="+mn-lt"/>
          <a:cs typeface="+mn-cs"/>
        </a:defRPr>
      </a:lvl3pPr>
      <a:lvl4pPr marL="1557151" indent="-213349" algn="justLow" rtl="0" eaLnBrk="0" fontAlgn="base" hangingPunct="0">
        <a:spcBef>
          <a:spcPct val="25000"/>
        </a:spcBef>
        <a:spcAft>
          <a:spcPct val="25000"/>
        </a:spcAft>
        <a:buClr>
          <a:srgbClr val="0070C0"/>
        </a:buClr>
        <a:buChar char="–"/>
        <a:defRPr sz="1100">
          <a:solidFill>
            <a:schemeClr val="tx1"/>
          </a:solidFill>
          <a:latin typeface="+mn-lt"/>
          <a:cs typeface="+mn-cs"/>
        </a:defRPr>
      </a:lvl4pPr>
      <a:lvl5pPr marL="1937919" indent="-213349" algn="justLow" rtl="0" eaLnBrk="0" fontAlgn="base" hangingPunct="0">
        <a:spcBef>
          <a:spcPct val="25000"/>
        </a:spcBef>
        <a:spcAft>
          <a:spcPct val="25000"/>
        </a:spcAft>
        <a:buClr>
          <a:srgbClr val="0070C0"/>
        </a:buClr>
        <a:buChar char="»"/>
        <a:defRPr sz="1000">
          <a:solidFill>
            <a:schemeClr val="tx1"/>
          </a:solidFill>
          <a:latin typeface="+mn-lt"/>
          <a:cs typeface="+mn-cs"/>
        </a:defRPr>
      </a:lvl5pPr>
      <a:lvl6pPr marL="2364617" indent="-213349" algn="justLow" rtl="0" fontAlgn="base">
        <a:spcBef>
          <a:spcPct val="25000"/>
        </a:spcBef>
        <a:spcAft>
          <a:spcPct val="2500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791315" indent="-213349" algn="justLow" rtl="0" fontAlgn="base">
        <a:spcBef>
          <a:spcPct val="25000"/>
        </a:spcBef>
        <a:spcAft>
          <a:spcPct val="2500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218013" indent="-213349" algn="justLow" rtl="0" fontAlgn="base">
        <a:spcBef>
          <a:spcPct val="25000"/>
        </a:spcBef>
        <a:spcAft>
          <a:spcPct val="2500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644710" indent="-213349" algn="justLow" rtl="0" fontAlgn="base">
        <a:spcBef>
          <a:spcPct val="25000"/>
        </a:spcBef>
        <a:spcAft>
          <a:spcPct val="2500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6698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3396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093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06791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33489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60187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86885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13582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4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4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4" Type="http://schemas.openxmlformats.org/officeDocument/2006/relationships/notesSlide" Target="../notesSlides/notesSlide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58.xml"/><Relationship Id="rId13" Type="http://schemas.openxmlformats.org/officeDocument/2006/relationships/tags" Target="../tags/tag63.xml"/><Relationship Id="rId18" Type="http://schemas.openxmlformats.org/officeDocument/2006/relationships/tags" Target="../tags/tag68.xml"/><Relationship Id="rId3" Type="http://schemas.openxmlformats.org/officeDocument/2006/relationships/tags" Target="../tags/tag53.xml"/><Relationship Id="rId7" Type="http://schemas.openxmlformats.org/officeDocument/2006/relationships/tags" Target="../tags/tag57.xml"/><Relationship Id="rId12" Type="http://schemas.openxmlformats.org/officeDocument/2006/relationships/tags" Target="../tags/tag62.xml"/><Relationship Id="rId17" Type="http://schemas.openxmlformats.org/officeDocument/2006/relationships/tags" Target="../tags/tag67.xml"/><Relationship Id="rId2" Type="http://schemas.openxmlformats.org/officeDocument/2006/relationships/tags" Target="../tags/tag52.xml"/><Relationship Id="rId16" Type="http://schemas.openxmlformats.org/officeDocument/2006/relationships/tags" Target="../tags/tag66.xml"/><Relationship Id="rId20" Type="http://schemas.openxmlformats.org/officeDocument/2006/relationships/slideLayout" Target="../slideLayouts/slideLayout12.xml"/><Relationship Id="rId1" Type="http://schemas.openxmlformats.org/officeDocument/2006/relationships/tags" Target="../tags/tag51.xml"/><Relationship Id="rId6" Type="http://schemas.openxmlformats.org/officeDocument/2006/relationships/tags" Target="../tags/tag56.xml"/><Relationship Id="rId11" Type="http://schemas.openxmlformats.org/officeDocument/2006/relationships/tags" Target="../tags/tag61.xml"/><Relationship Id="rId5" Type="http://schemas.openxmlformats.org/officeDocument/2006/relationships/tags" Target="../tags/tag55.xml"/><Relationship Id="rId15" Type="http://schemas.openxmlformats.org/officeDocument/2006/relationships/tags" Target="../tags/tag65.xml"/><Relationship Id="rId10" Type="http://schemas.openxmlformats.org/officeDocument/2006/relationships/tags" Target="../tags/tag60.xml"/><Relationship Id="rId19" Type="http://schemas.openxmlformats.org/officeDocument/2006/relationships/tags" Target="../tags/tag69.xml"/><Relationship Id="rId4" Type="http://schemas.openxmlformats.org/officeDocument/2006/relationships/tags" Target="../tags/tag54.xml"/><Relationship Id="rId9" Type="http://schemas.openxmlformats.org/officeDocument/2006/relationships/tags" Target="../tags/tag59.xml"/><Relationship Id="rId14" Type="http://schemas.openxmlformats.org/officeDocument/2006/relationships/tags" Target="../tags/tag6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77.xml"/><Relationship Id="rId13" Type="http://schemas.openxmlformats.org/officeDocument/2006/relationships/slideLayout" Target="../slideLayouts/slideLayout12.xml"/><Relationship Id="rId3" Type="http://schemas.openxmlformats.org/officeDocument/2006/relationships/tags" Target="../tags/tag72.xml"/><Relationship Id="rId7" Type="http://schemas.openxmlformats.org/officeDocument/2006/relationships/tags" Target="../tags/tag76.xml"/><Relationship Id="rId12" Type="http://schemas.openxmlformats.org/officeDocument/2006/relationships/tags" Target="../tags/tag81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6" Type="http://schemas.openxmlformats.org/officeDocument/2006/relationships/tags" Target="../tags/tag75.xml"/><Relationship Id="rId11" Type="http://schemas.openxmlformats.org/officeDocument/2006/relationships/tags" Target="../tags/tag80.xml"/><Relationship Id="rId5" Type="http://schemas.openxmlformats.org/officeDocument/2006/relationships/tags" Target="../tags/tag74.xml"/><Relationship Id="rId10" Type="http://schemas.openxmlformats.org/officeDocument/2006/relationships/tags" Target="../tags/tag79.xml"/><Relationship Id="rId4" Type="http://schemas.openxmlformats.org/officeDocument/2006/relationships/tags" Target="../tags/tag73.xml"/><Relationship Id="rId9" Type="http://schemas.openxmlformats.org/officeDocument/2006/relationships/tags" Target="../tags/tag78.xml"/><Relationship Id="rId14" Type="http://schemas.openxmlformats.org/officeDocument/2006/relationships/notesSlide" Target="../notesSlides/notesSlid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3.xml"/><Relationship Id="rId1" Type="http://schemas.openxmlformats.org/officeDocument/2006/relationships/tags" Target="../tags/tag8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slideLayout" Target="../slideLayouts/slideLayout11.xml"/><Relationship Id="rId4" Type="http://schemas.openxmlformats.org/officeDocument/2006/relationships/tags" Target="../tags/tag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20.xml"/><Relationship Id="rId13" Type="http://schemas.openxmlformats.org/officeDocument/2006/relationships/tags" Target="../tags/tag25.xml"/><Relationship Id="rId18" Type="http://schemas.openxmlformats.org/officeDocument/2006/relationships/tags" Target="../tags/tag30.xml"/><Relationship Id="rId3" Type="http://schemas.openxmlformats.org/officeDocument/2006/relationships/tags" Target="../tags/tag15.xml"/><Relationship Id="rId7" Type="http://schemas.openxmlformats.org/officeDocument/2006/relationships/tags" Target="../tags/tag19.xml"/><Relationship Id="rId12" Type="http://schemas.openxmlformats.org/officeDocument/2006/relationships/tags" Target="../tags/tag24.xml"/><Relationship Id="rId17" Type="http://schemas.openxmlformats.org/officeDocument/2006/relationships/tags" Target="../tags/tag29.xml"/><Relationship Id="rId2" Type="http://schemas.openxmlformats.org/officeDocument/2006/relationships/tags" Target="../tags/tag14.xml"/><Relationship Id="rId16" Type="http://schemas.openxmlformats.org/officeDocument/2006/relationships/tags" Target="../tags/tag28.xml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11" Type="http://schemas.openxmlformats.org/officeDocument/2006/relationships/tags" Target="../tags/tag23.xml"/><Relationship Id="rId5" Type="http://schemas.openxmlformats.org/officeDocument/2006/relationships/tags" Target="../tags/tag17.xml"/><Relationship Id="rId15" Type="http://schemas.openxmlformats.org/officeDocument/2006/relationships/tags" Target="../tags/tag27.xml"/><Relationship Id="rId10" Type="http://schemas.openxmlformats.org/officeDocument/2006/relationships/tags" Target="../tags/tag22.xml"/><Relationship Id="rId19" Type="http://schemas.openxmlformats.org/officeDocument/2006/relationships/slideLayout" Target="../slideLayouts/slideLayout11.xml"/><Relationship Id="rId4" Type="http://schemas.openxmlformats.org/officeDocument/2006/relationships/tags" Target="../tags/tag16.xml"/><Relationship Id="rId9" Type="http://schemas.openxmlformats.org/officeDocument/2006/relationships/tags" Target="../tags/tag21.xml"/><Relationship Id="rId14" Type="http://schemas.openxmlformats.org/officeDocument/2006/relationships/tags" Target="../tags/tag2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9.png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3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4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4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601000" r="-60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0"/>
            <p:custDataLst>
              <p:tags r:id="rId1"/>
            </p:custDataLst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/>
              <a:t>Contexte et démarche de la réforme </a:t>
            </a:r>
            <a:endParaRPr lang="fr-FR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 smtClean="0"/>
              <a:t>du </a:t>
            </a:r>
            <a:r>
              <a:rPr lang="fr-FR" dirty="0"/>
              <a:t>décret sur les marchés </a:t>
            </a:r>
            <a:r>
              <a:rPr lang="fr-FR" dirty="0" smtClean="0"/>
              <a:t>publics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Module N° 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3003820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/>
          <p:cNvSpPr>
            <a:spLocks noGrp="1"/>
          </p:cNvSpPr>
          <p:nvPr>
            <p:ph type="body" sz="quarter" idx="1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Soumission </a:t>
            </a:r>
            <a:r>
              <a:rPr lang="fr-FR" dirty="0"/>
              <a:t>des achats </a:t>
            </a:r>
            <a:r>
              <a:rPr lang="fr-FR" dirty="0" smtClean="0"/>
              <a:t>des </a:t>
            </a:r>
            <a:r>
              <a:rPr lang="fr-FR" dirty="0"/>
              <a:t>organismes suivants au </a:t>
            </a:r>
            <a:r>
              <a:rPr lang="fr-FR" dirty="0" smtClean="0"/>
              <a:t>décret sur les marchés publics (Art. 22 bis) :</a:t>
            </a:r>
          </a:p>
          <a:p>
            <a:pPr lvl="1"/>
            <a:r>
              <a:rPr lang="fr-FR" dirty="0" smtClean="0"/>
              <a:t>Les établissements publics, </a:t>
            </a:r>
            <a:r>
              <a:rPr lang="fr-FR" dirty="0"/>
              <a:t>à l’exception de :</a:t>
            </a:r>
          </a:p>
          <a:p>
            <a:pPr lvl="2"/>
            <a:r>
              <a:rPr lang="fr-FR" dirty="0"/>
              <a:t>l’Agence nationale de gestion stratégique des participations de l’Etat et de suivi des performances des établissements et entreprises </a:t>
            </a:r>
            <a:r>
              <a:rPr lang="fr-FR" dirty="0" smtClean="0"/>
              <a:t>publics crée par </a:t>
            </a:r>
            <a:r>
              <a:rPr lang="fr-FR" dirty="0"/>
              <a:t>la loi n</a:t>
            </a:r>
            <a:r>
              <a:rPr lang="fr-FR" dirty="0" smtClean="0"/>
              <a:t>° 82-20 </a:t>
            </a:r>
            <a:r>
              <a:rPr lang="fr-FR" dirty="0"/>
              <a:t>(</a:t>
            </a:r>
            <a:r>
              <a:rPr lang="fr-FR" b="1" dirty="0"/>
              <a:t>1 établissement</a:t>
            </a:r>
            <a:r>
              <a:rPr lang="fr-FR" dirty="0" smtClean="0"/>
              <a:t>) ;</a:t>
            </a:r>
            <a:endParaRPr lang="fr-FR" dirty="0"/>
          </a:p>
          <a:p>
            <a:pPr lvl="2"/>
            <a:r>
              <a:rPr lang="fr-FR" dirty="0"/>
              <a:t>les établissements publics figurant sur le tableau n</a:t>
            </a:r>
            <a:r>
              <a:rPr lang="fr-FR" dirty="0" smtClean="0"/>
              <a:t>° 1 </a:t>
            </a:r>
            <a:r>
              <a:rPr lang="fr-FR" dirty="0"/>
              <a:t>annexé à la loi n</a:t>
            </a:r>
            <a:r>
              <a:rPr lang="fr-FR" dirty="0" smtClean="0"/>
              <a:t>° 82-20 (</a:t>
            </a:r>
            <a:r>
              <a:rPr lang="fr-FR" b="1" dirty="0" smtClean="0"/>
              <a:t>15 </a:t>
            </a:r>
            <a:r>
              <a:rPr lang="fr-FR" b="1" dirty="0"/>
              <a:t>établissements</a:t>
            </a:r>
            <a:r>
              <a:rPr lang="fr-FR" dirty="0" smtClean="0"/>
              <a:t>) ;</a:t>
            </a:r>
          </a:p>
          <a:p>
            <a:pPr lvl="2">
              <a:buFont typeface="Symbol" pitchFamily="18" charset="2"/>
              <a:buChar char=""/>
            </a:pPr>
            <a:r>
              <a:rPr lang="fr-FR" dirty="0" smtClean="0"/>
              <a:t>soit </a:t>
            </a:r>
            <a:r>
              <a:rPr lang="fr-FR" b="1" dirty="0" smtClean="0"/>
              <a:t>217 établissements.</a:t>
            </a:r>
            <a:endParaRPr lang="fr-FR" b="1" dirty="0"/>
          </a:p>
          <a:p>
            <a:pPr lvl="1"/>
            <a:r>
              <a:rPr lang="fr-FR" dirty="0" smtClean="0"/>
              <a:t>Les autres </a:t>
            </a:r>
            <a:r>
              <a:rPr lang="fr-FR" dirty="0"/>
              <a:t>personnes morales de droit public soumises au contrôle financier de l’Etat </a:t>
            </a:r>
            <a:r>
              <a:rPr lang="fr-FR" dirty="0" smtClean="0"/>
              <a:t>(</a:t>
            </a:r>
            <a:r>
              <a:rPr lang="fr-FR" b="1" dirty="0" smtClean="0"/>
              <a:t>29 personnes</a:t>
            </a:r>
            <a:r>
              <a:rPr lang="fr-FR" dirty="0"/>
              <a:t>) ;</a:t>
            </a:r>
          </a:p>
          <a:p>
            <a:pPr lvl="1"/>
            <a:r>
              <a:rPr lang="fr-FR" dirty="0" smtClean="0"/>
              <a:t>Les autres </a:t>
            </a:r>
            <a:r>
              <a:rPr lang="fr-FR" dirty="0"/>
              <a:t>personnes morales de droit public soumises à un contrôle spécifique dont </a:t>
            </a:r>
            <a:r>
              <a:rPr lang="fr-FR" dirty="0" smtClean="0"/>
              <a:t>la liste sera fixée </a:t>
            </a:r>
            <a:r>
              <a:rPr lang="fr-FR" dirty="0"/>
              <a:t>par décret </a:t>
            </a:r>
            <a:r>
              <a:rPr lang="fr-FR" dirty="0" smtClean="0"/>
              <a:t>(</a:t>
            </a:r>
            <a:r>
              <a:rPr lang="fr-FR" b="1" dirty="0" smtClean="0"/>
              <a:t>82 </a:t>
            </a:r>
            <a:r>
              <a:rPr lang="fr-FR" b="1" dirty="0"/>
              <a:t>personnes</a:t>
            </a:r>
            <a:r>
              <a:rPr lang="fr-FR" dirty="0" smtClean="0"/>
              <a:t>).</a:t>
            </a:r>
            <a:endParaRPr lang="fr-FR" dirty="0"/>
          </a:p>
          <a:p>
            <a:endParaRPr lang="fr-FR" dirty="0"/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2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Contenu de </a:t>
            </a:r>
            <a:r>
              <a:rPr lang="fr-FR" dirty="0"/>
              <a:t>la </a:t>
            </a:r>
            <a:r>
              <a:rPr lang="fr-FR" dirty="0" smtClean="0"/>
              <a:t>loi </a:t>
            </a:r>
            <a:r>
              <a:rPr lang="fr-FR" dirty="0"/>
              <a:t>n</a:t>
            </a:r>
            <a:r>
              <a:rPr lang="fr-FR" dirty="0" smtClean="0"/>
              <a:t>° 54-22 </a:t>
            </a:r>
            <a:r>
              <a:rPr lang="fr-FR" dirty="0"/>
              <a:t>modifiant la loi </a:t>
            </a:r>
            <a:r>
              <a:rPr lang="fr-FR" dirty="0" smtClean="0"/>
              <a:t>n° 69-00 </a:t>
            </a:r>
            <a:r>
              <a:rPr lang="fr-FR" dirty="0"/>
              <a:t>relative au contrôle financier de l’Etat sur les entreprises publiques et autres organismes 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pPr algn="ctr"/>
            <a:r>
              <a:rPr lang="fr-FR" dirty="0"/>
              <a:t>Adoption de la loi n</a:t>
            </a:r>
            <a:r>
              <a:rPr lang="fr-FR" dirty="0" smtClean="0"/>
              <a:t>° 54-22 </a:t>
            </a:r>
            <a:r>
              <a:rPr lang="fr-FR" dirty="0"/>
              <a:t>sur le contrôle financier de l’Etat </a:t>
            </a:r>
          </a:p>
        </p:txBody>
      </p:sp>
    </p:spTree>
    <p:extLst>
      <p:ext uri="{BB962C8B-B14F-4D97-AF65-F5344CB8AC3E}">
        <p14:creationId xmlns:p14="http://schemas.microsoft.com/office/powerpoint/2010/main" val="3142030866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La modification de </a:t>
            </a:r>
            <a:r>
              <a:rPr lang="fr-FR" dirty="0" smtClean="0"/>
              <a:t>l'article 3, paragraphe 3 </a:t>
            </a:r>
            <a:r>
              <a:rPr lang="fr-FR" dirty="0"/>
              <a:t>de la </a:t>
            </a:r>
            <a:r>
              <a:rPr lang="fr-FR" dirty="0" smtClean="0"/>
              <a:t>loi 69-00 afin de supprimer l’exigence </a:t>
            </a:r>
            <a:r>
              <a:rPr lang="fr-FR" dirty="0"/>
              <a:t>selon laquelle la liste des établissements publics soumis à un contrôle préalable ou d’accompagnement doit être annexée aux documents joints au projet de loi de </a:t>
            </a:r>
            <a:r>
              <a:rPr lang="fr-FR" dirty="0" smtClean="0"/>
              <a:t>finances ;</a:t>
            </a:r>
          </a:p>
          <a:p>
            <a:r>
              <a:rPr lang="fr-FR" dirty="0"/>
              <a:t>La modification des </a:t>
            </a:r>
            <a:r>
              <a:rPr lang="fr-FR" dirty="0" smtClean="0"/>
              <a:t>articles 7</a:t>
            </a:r>
            <a:r>
              <a:rPr lang="fr-FR" dirty="0"/>
              <a:t>, 13, 17 et 19 de la </a:t>
            </a:r>
            <a:r>
              <a:rPr lang="fr-FR" dirty="0" smtClean="0"/>
              <a:t>loi 69-00 pour s’aligner sur les dispositions </a:t>
            </a:r>
            <a:r>
              <a:rPr lang="fr-FR" dirty="0"/>
              <a:t>de </a:t>
            </a:r>
            <a:r>
              <a:rPr lang="fr-FR" dirty="0" smtClean="0"/>
              <a:t>l’article 22 </a:t>
            </a:r>
            <a:r>
              <a:rPr lang="fr-FR" dirty="0"/>
              <a:t>bis </a:t>
            </a:r>
            <a:r>
              <a:rPr lang="fr-FR" dirty="0" smtClean="0"/>
              <a:t>de la loi 54-220 relatif à l’extension </a:t>
            </a:r>
            <a:r>
              <a:rPr lang="fr-FR" dirty="0"/>
              <a:t>du </a:t>
            </a:r>
            <a:r>
              <a:rPr lang="fr-FR" dirty="0" smtClean="0"/>
              <a:t>décret sur les marchés publics </a:t>
            </a:r>
            <a:r>
              <a:rPr lang="fr-FR" dirty="0"/>
              <a:t>à l’ensemble des </a:t>
            </a:r>
            <a:r>
              <a:rPr lang="fr-FR" dirty="0" smtClean="0"/>
              <a:t>établissements </a:t>
            </a:r>
            <a:r>
              <a:rPr lang="fr-FR" dirty="0"/>
              <a:t>publics et les autres personnes morales de droit </a:t>
            </a:r>
            <a:r>
              <a:rPr lang="fr-FR" dirty="0" smtClean="0"/>
              <a:t>public ;</a:t>
            </a:r>
          </a:p>
          <a:p>
            <a:r>
              <a:rPr lang="fr-FR" dirty="0" smtClean="0"/>
              <a:t>La précision que les </a:t>
            </a:r>
            <a:r>
              <a:rPr lang="fr-FR" dirty="0"/>
              <a:t>procédures relatives aux marchés lancées, antérieurement à la date d’entrée en vigueur de la </a:t>
            </a:r>
            <a:r>
              <a:rPr lang="fr-FR" dirty="0" smtClean="0"/>
              <a:t>loi 54-22</a:t>
            </a:r>
            <a:r>
              <a:rPr lang="fr-FR" dirty="0"/>
              <a:t>, par les établissements publics et les autres personnes morales de droit public demeurent soumises aux règlements propres des marchés de ces établissements et personnes morales (Art. 3</a:t>
            </a:r>
            <a:r>
              <a:rPr lang="fr-FR" dirty="0" smtClean="0"/>
              <a:t>) ;</a:t>
            </a:r>
          </a:p>
          <a:p>
            <a:r>
              <a:rPr lang="fr-FR" dirty="0"/>
              <a:t>La précision que la </a:t>
            </a:r>
            <a:r>
              <a:rPr lang="fr-FR" dirty="0" smtClean="0"/>
              <a:t>loi 54-22 </a:t>
            </a:r>
            <a:r>
              <a:rPr lang="fr-FR" dirty="0"/>
              <a:t>entre en vigueur le premier jour du sixième mois qui suit celui de sa publication au Bulletin officiel (Art.4).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Contenu de la loi n</a:t>
            </a:r>
            <a:r>
              <a:rPr lang="fr-FR" dirty="0" smtClean="0"/>
              <a:t>° 54-22 </a:t>
            </a:r>
            <a:r>
              <a:rPr lang="fr-FR" dirty="0"/>
              <a:t>modifiant la loi </a:t>
            </a:r>
            <a:r>
              <a:rPr lang="fr-FR" dirty="0" smtClean="0"/>
              <a:t>n° 69-00 </a:t>
            </a:r>
            <a:r>
              <a:rPr lang="fr-FR" dirty="0"/>
              <a:t>relative au contrôle financier de l’Etat sur les entreprises publiques et autres organismes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pPr algn="ctr"/>
            <a:r>
              <a:rPr lang="fr-FR" dirty="0"/>
              <a:t>Adoption de la loi n</a:t>
            </a:r>
            <a:r>
              <a:rPr lang="fr-FR" dirty="0" smtClean="0"/>
              <a:t>° 54-22 </a:t>
            </a:r>
            <a:r>
              <a:rPr lang="fr-FR" dirty="0"/>
              <a:t>sur le contrôle financier de l’Etat </a:t>
            </a:r>
          </a:p>
        </p:txBody>
      </p:sp>
    </p:spTree>
    <p:extLst>
      <p:ext uri="{BB962C8B-B14F-4D97-AF65-F5344CB8AC3E}">
        <p14:creationId xmlns:p14="http://schemas.microsoft.com/office/powerpoint/2010/main" val="1645671137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1"/>
            <p:custDataLst>
              <p:tags r:id="rId1"/>
            </p:custDataLst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Introduction</a:t>
            </a:r>
          </a:p>
          <a:p>
            <a:pPr marL="0" indent="0">
              <a:buNone/>
            </a:pPr>
            <a:endParaRPr lang="fr-FR" dirty="0" smtClean="0"/>
          </a:p>
          <a:p>
            <a:pPr marL="361950" indent="-361950">
              <a:buClr>
                <a:schemeClr val="tx1"/>
              </a:buClr>
              <a:buFont typeface="+mj-lt"/>
              <a:buAutoNum type="romanUcPeriod"/>
            </a:pPr>
            <a:r>
              <a:rPr lang="fr-FR" dirty="0" smtClean="0"/>
              <a:t>Contexte et principes directeurs et démarche de la réforme du décret sur les marchés publics</a:t>
            </a:r>
          </a:p>
          <a:p>
            <a:pPr marL="361950" indent="-361950">
              <a:buClr>
                <a:schemeClr val="tx1"/>
              </a:buClr>
              <a:buFont typeface="+mj-lt"/>
              <a:buAutoNum type="romanUcPeriod"/>
            </a:pPr>
            <a:endParaRPr lang="fr-FR" dirty="0" smtClean="0"/>
          </a:p>
          <a:p>
            <a:pPr marL="361950" indent="-361950">
              <a:buClr>
                <a:schemeClr val="tx1"/>
              </a:buClr>
              <a:buFont typeface="+mj-lt"/>
              <a:buAutoNum type="romanUcPeriod"/>
            </a:pPr>
            <a:r>
              <a:rPr lang="fr-FR" dirty="0"/>
              <a:t>Adoption de la </a:t>
            </a:r>
            <a:r>
              <a:rPr lang="fr-FR" dirty="0" smtClean="0"/>
              <a:t>loi 54-22 </a:t>
            </a:r>
            <a:r>
              <a:rPr lang="fr-FR" dirty="0"/>
              <a:t>modifiant la </a:t>
            </a:r>
            <a:r>
              <a:rPr lang="fr-FR" dirty="0" smtClean="0"/>
              <a:t>loi 69-00 relative </a:t>
            </a:r>
            <a:r>
              <a:rPr lang="fr-FR" dirty="0"/>
              <a:t>au contrôle financier de l’Etat sur les entreprises publiques et autres organismes</a:t>
            </a:r>
          </a:p>
          <a:p>
            <a:pPr marL="361950" indent="-361950">
              <a:buClr>
                <a:schemeClr val="tx1"/>
              </a:buClr>
              <a:buFont typeface="+mj-lt"/>
              <a:buAutoNum type="romanUcPeriod"/>
            </a:pPr>
            <a:endParaRPr lang="fr-FR" dirty="0" smtClean="0"/>
          </a:p>
          <a:p>
            <a:pPr marL="361950" indent="-361950">
              <a:buClr>
                <a:srgbClr val="FF0000"/>
              </a:buClr>
              <a:buFont typeface="+mj-lt"/>
              <a:buAutoNum type="romanUcPeriod"/>
            </a:pPr>
            <a:r>
              <a:rPr lang="fr-FR" sz="2000" b="1" dirty="0" smtClean="0">
                <a:solidFill>
                  <a:srgbClr val="FF0000"/>
                </a:solidFill>
              </a:rPr>
              <a:t>Mesures d’accompagnement de la réforme du décret sur les marchés publics 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Plan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3793197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e libre 2"/>
          <p:cNvSpPr/>
          <p:nvPr>
            <p:custDataLst>
              <p:tags r:id="rId1"/>
            </p:custDataLst>
          </p:nvPr>
        </p:nvSpPr>
        <p:spPr>
          <a:xfrm>
            <a:off x="178366" y="915305"/>
            <a:ext cx="2160000" cy="4824000"/>
          </a:xfrm>
          <a:custGeom>
            <a:avLst/>
            <a:gdLst>
              <a:gd name="connsiteX0" fmla="*/ 0 w 2078932"/>
              <a:gd name="connsiteY0" fmla="*/ 207893 h 4502620"/>
              <a:gd name="connsiteX1" fmla="*/ 207893 w 2078932"/>
              <a:gd name="connsiteY1" fmla="*/ 0 h 4502620"/>
              <a:gd name="connsiteX2" fmla="*/ 1871039 w 2078932"/>
              <a:gd name="connsiteY2" fmla="*/ 0 h 4502620"/>
              <a:gd name="connsiteX3" fmla="*/ 2078932 w 2078932"/>
              <a:gd name="connsiteY3" fmla="*/ 207893 h 4502620"/>
              <a:gd name="connsiteX4" fmla="*/ 2078932 w 2078932"/>
              <a:gd name="connsiteY4" fmla="*/ 4294727 h 4502620"/>
              <a:gd name="connsiteX5" fmla="*/ 1871039 w 2078932"/>
              <a:gd name="connsiteY5" fmla="*/ 4502620 h 4502620"/>
              <a:gd name="connsiteX6" fmla="*/ 207893 w 2078932"/>
              <a:gd name="connsiteY6" fmla="*/ 4502620 h 4502620"/>
              <a:gd name="connsiteX7" fmla="*/ 0 w 2078932"/>
              <a:gd name="connsiteY7" fmla="*/ 4294727 h 4502620"/>
              <a:gd name="connsiteX8" fmla="*/ 0 w 2078932"/>
              <a:gd name="connsiteY8" fmla="*/ 207893 h 4502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8932" h="4502620">
                <a:moveTo>
                  <a:pt x="0" y="207893"/>
                </a:moveTo>
                <a:cubicBezTo>
                  <a:pt x="0" y="93077"/>
                  <a:pt x="93077" y="0"/>
                  <a:pt x="207893" y="0"/>
                </a:cubicBezTo>
                <a:lnTo>
                  <a:pt x="1871039" y="0"/>
                </a:lnTo>
                <a:cubicBezTo>
                  <a:pt x="1985855" y="0"/>
                  <a:pt x="2078932" y="93077"/>
                  <a:pt x="2078932" y="207893"/>
                </a:cubicBezTo>
                <a:lnTo>
                  <a:pt x="2078932" y="4294727"/>
                </a:lnTo>
                <a:cubicBezTo>
                  <a:pt x="2078932" y="4409543"/>
                  <a:pt x="1985855" y="4502620"/>
                  <a:pt x="1871039" y="4502620"/>
                </a:cubicBezTo>
                <a:lnTo>
                  <a:pt x="207893" y="4502620"/>
                </a:lnTo>
                <a:cubicBezTo>
                  <a:pt x="93077" y="4502620"/>
                  <a:pt x="0" y="4409543"/>
                  <a:pt x="0" y="4294727"/>
                </a:cubicBezTo>
                <a:lnTo>
                  <a:pt x="0" y="207893"/>
                </a:ln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90000" tIns="1980000" rIns="90000" bIns="90000" numCol="1" spcCol="1270" anchor="t" anchorCtr="0">
            <a:noAutofit/>
          </a:bodyPr>
          <a:lstStyle/>
          <a:p>
            <a:pPr lvl="0" algn="just" defTabSz="488950">
              <a:spcAft>
                <a:spcPts val="0"/>
              </a:spcAft>
            </a:pPr>
            <a:r>
              <a:rPr lang="fr-FR" sz="1200" kern="1200" dirty="0" smtClean="0"/>
              <a:t>Préparation des avant-projets des textes d’application prévus par le décret sur les marchés publics </a:t>
            </a:r>
            <a:r>
              <a:rPr lang="fr-FR" sz="1200" dirty="0"/>
              <a:t>(achat sur catalogues </a:t>
            </a:r>
            <a:r>
              <a:rPr lang="fr-FR" sz="1200" dirty="0" smtClean="0"/>
              <a:t>électroniques, </a:t>
            </a:r>
            <a:r>
              <a:rPr lang="fr-FR" sz="1200" dirty="0"/>
              <a:t>interopérabilité avec les </a:t>
            </a:r>
            <a:r>
              <a:rPr lang="fr-FR" sz="1200" dirty="0" smtClean="0"/>
              <a:t>systèmes tiers, dématérialisation des pièces et </a:t>
            </a:r>
            <a:r>
              <a:rPr lang="fr-FR" sz="1200" kern="1200" dirty="0" smtClean="0"/>
              <a:t>procédures…)</a:t>
            </a:r>
            <a:endParaRPr lang="fr-FR" sz="1200" kern="1200" dirty="0"/>
          </a:p>
        </p:txBody>
      </p:sp>
      <p:sp>
        <p:nvSpPr>
          <p:cNvPr id="4" name="Ellipse 3"/>
          <p:cNvSpPr>
            <a:spLocks noChangeAspect="1"/>
          </p:cNvSpPr>
          <p:nvPr>
            <p:custDataLst>
              <p:tags r:id="rId2"/>
            </p:custDataLst>
          </p:nvPr>
        </p:nvSpPr>
        <p:spPr>
          <a:xfrm>
            <a:off x="448366" y="1099737"/>
            <a:ext cx="1620000" cy="1620000"/>
          </a:xfrm>
          <a:prstGeom prst="ellipse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sp>
      <p:sp>
        <p:nvSpPr>
          <p:cNvPr id="19" name="ZoneTexte 18"/>
          <p:cNvSpPr txBox="1"/>
          <p:nvPr>
            <p:custDataLst>
              <p:tags r:id="rId3"/>
            </p:custDataLst>
          </p:nvPr>
        </p:nvSpPr>
        <p:spPr>
          <a:xfrm>
            <a:off x="507766" y="1761691"/>
            <a:ext cx="1501200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dirty="0">
                <a:solidFill>
                  <a:schemeClr val="bg1"/>
                </a:solidFill>
              </a:rPr>
              <a:t>Textes </a:t>
            </a:r>
            <a:endParaRPr lang="fr-FR" dirty="0" smtClean="0">
              <a:solidFill>
                <a:schemeClr val="bg1"/>
              </a:solidFill>
            </a:endParaRPr>
          </a:p>
          <a:p>
            <a:r>
              <a:rPr lang="fr-FR" dirty="0" smtClean="0">
                <a:solidFill>
                  <a:schemeClr val="bg1"/>
                </a:solidFill>
              </a:rPr>
              <a:t>d’application</a:t>
            </a:r>
            <a:endParaRPr lang="fr-FR" dirty="0">
              <a:solidFill>
                <a:schemeClr val="bg1"/>
              </a:solidFill>
            </a:endParaRPr>
          </a:p>
          <a:p>
            <a:r>
              <a:rPr lang="fr-FR" dirty="0">
                <a:solidFill>
                  <a:schemeClr val="bg1"/>
                </a:solidFill>
              </a:rPr>
              <a:t>du décret</a:t>
            </a:r>
          </a:p>
        </p:txBody>
      </p:sp>
      <p:sp>
        <p:nvSpPr>
          <p:cNvPr id="6" name="Ellipse 5"/>
          <p:cNvSpPr>
            <a:spLocks noChangeAspect="1"/>
          </p:cNvSpPr>
          <p:nvPr>
            <p:custDataLst>
              <p:tags r:id="rId4"/>
            </p:custDataLst>
          </p:nvPr>
        </p:nvSpPr>
        <p:spPr>
          <a:xfrm>
            <a:off x="1126966" y="1380810"/>
            <a:ext cx="262800" cy="26125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4000" tIns="144000" rIns="144000" bIns="144000" numCol="1" spcCol="1270" rtlCol="0" anchor="ctr" anchorCtr="0">
            <a:noAutofit/>
          </a:bodyPr>
          <a:lstStyle/>
          <a:p>
            <a:pPr algn="ctr" defTabSz="577850">
              <a:spcBef>
                <a:spcPct val="0"/>
              </a:spcBef>
              <a:spcAft>
                <a:spcPts val="0"/>
              </a:spcAft>
            </a:pPr>
            <a:r>
              <a:rPr lang="fr-FR" sz="1400" b="1" kern="1200" dirty="0" smtClean="0">
                <a:solidFill>
                  <a:srgbClr val="00B0F0"/>
                </a:solidFill>
              </a:rPr>
              <a:t>1</a:t>
            </a:r>
          </a:p>
        </p:txBody>
      </p:sp>
      <p:sp>
        <p:nvSpPr>
          <p:cNvPr id="8" name="Forme libre 7"/>
          <p:cNvSpPr/>
          <p:nvPr>
            <p:custDataLst>
              <p:tags r:id="rId5"/>
            </p:custDataLst>
          </p:nvPr>
        </p:nvSpPr>
        <p:spPr>
          <a:xfrm>
            <a:off x="2398341" y="915305"/>
            <a:ext cx="2160000" cy="4824000"/>
          </a:xfrm>
          <a:custGeom>
            <a:avLst/>
            <a:gdLst>
              <a:gd name="connsiteX0" fmla="*/ 0 w 2078932"/>
              <a:gd name="connsiteY0" fmla="*/ 207893 h 4502620"/>
              <a:gd name="connsiteX1" fmla="*/ 207893 w 2078932"/>
              <a:gd name="connsiteY1" fmla="*/ 0 h 4502620"/>
              <a:gd name="connsiteX2" fmla="*/ 1871039 w 2078932"/>
              <a:gd name="connsiteY2" fmla="*/ 0 h 4502620"/>
              <a:gd name="connsiteX3" fmla="*/ 2078932 w 2078932"/>
              <a:gd name="connsiteY3" fmla="*/ 207893 h 4502620"/>
              <a:gd name="connsiteX4" fmla="*/ 2078932 w 2078932"/>
              <a:gd name="connsiteY4" fmla="*/ 4294727 h 4502620"/>
              <a:gd name="connsiteX5" fmla="*/ 1871039 w 2078932"/>
              <a:gd name="connsiteY5" fmla="*/ 4502620 h 4502620"/>
              <a:gd name="connsiteX6" fmla="*/ 207893 w 2078932"/>
              <a:gd name="connsiteY6" fmla="*/ 4502620 h 4502620"/>
              <a:gd name="connsiteX7" fmla="*/ 0 w 2078932"/>
              <a:gd name="connsiteY7" fmla="*/ 4294727 h 4502620"/>
              <a:gd name="connsiteX8" fmla="*/ 0 w 2078932"/>
              <a:gd name="connsiteY8" fmla="*/ 207893 h 4502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8932" h="4502620">
                <a:moveTo>
                  <a:pt x="0" y="207893"/>
                </a:moveTo>
                <a:cubicBezTo>
                  <a:pt x="0" y="93077"/>
                  <a:pt x="93077" y="0"/>
                  <a:pt x="207893" y="0"/>
                </a:cubicBezTo>
                <a:lnTo>
                  <a:pt x="1871039" y="0"/>
                </a:lnTo>
                <a:cubicBezTo>
                  <a:pt x="1985855" y="0"/>
                  <a:pt x="2078932" y="93077"/>
                  <a:pt x="2078932" y="207893"/>
                </a:cubicBezTo>
                <a:lnTo>
                  <a:pt x="2078932" y="4294727"/>
                </a:lnTo>
                <a:cubicBezTo>
                  <a:pt x="2078932" y="4409543"/>
                  <a:pt x="1985855" y="4502620"/>
                  <a:pt x="1871039" y="4502620"/>
                </a:cubicBezTo>
                <a:lnTo>
                  <a:pt x="207893" y="4502620"/>
                </a:lnTo>
                <a:cubicBezTo>
                  <a:pt x="93077" y="4502620"/>
                  <a:pt x="0" y="4409543"/>
                  <a:pt x="0" y="4294727"/>
                </a:cubicBezTo>
                <a:lnTo>
                  <a:pt x="0" y="207893"/>
                </a:ln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90000" tIns="1980000" rIns="90000" bIns="90000" numCol="1" spcCol="1270" anchor="t" anchorCtr="0">
            <a:noAutofit/>
          </a:bodyPr>
          <a:lstStyle/>
          <a:p>
            <a:pPr lvl="0" algn="just" defTabSz="488950">
              <a:spcBef>
                <a:spcPct val="0"/>
              </a:spcBef>
              <a:spcAft>
                <a:spcPts val="0"/>
              </a:spcAft>
            </a:pPr>
            <a:r>
              <a:rPr lang="fr-FR" sz="1200" kern="1200" dirty="0" smtClean="0"/>
              <a:t>Mise à niveau des systèmes d’information (portail des marchés publics, dématérialisation des pièces et des procédures, système de gestion intégrée…)</a:t>
            </a:r>
            <a:endParaRPr lang="fr-FR" sz="1200" kern="1200" dirty="0"/>
          </a:p>
        </p:txBody>
      </p:sp>
      <p:sp>
        <p:nvSpPr>
          <p:cNvPr id="9" name="Ellipse 8"/>
          <p:cNvSpPr>
            <a:spLocks noChangeAspect="1"/>
          </p:cNvSpPr>
          <p:nvPr>
            <p:custDataLst>
              <p:tags r:id="rId6"/>
            </p:custDataLst>
          </p:nvPr>
        </p:nvSpPr>
        <p:spPr>
          <a:xfrm>
            <a:off x="2668341" y="1099737"/>
            <a:ext cx="1620000" cy="1620000"/>
          </a:xfrm>
          <a:prstGeom prst="ellipse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sp>
      <p:sp>
        <p:nvSpPr>
          <p:cNvPr id="18" name="ZoneTexte 17"/>
          <p:cNvSpPr txBox="1"/>
          <p:nvPr>
            <p:custDataLst>
              <p:tags r:id="rId7"/>
            </p:custDataLst>
          </p:nvPr>
        </p:nvSpPr>
        <p:spPr>
          <a:xfrm>
            <a:off x="2727741" y="1761691"/>
            <a:ext cx="1501200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dirty="0">
                <a:solidFill>
                  <a:schemeClr val="bg1"/>
                </a:solidFill>
              </a:rPr>
              <a:t>Systèmes </a:t>
            </a:r>
            <a:r>
              <a:rPr lang="fr-FR" dirty="0" smtClean="0">
                <a:solidFill>
                  <a:schemeClr val="bg1"/>
                </a:solidFill>
              </a:rPr>
              <a:t>d’information </a:t>
            </a:r>
          </a:p>
          <a:p>
            <a:r>
              <a:rPr lang="fr-FR" dirty="0" smtClean="0">
                <a:solidFill>
                  <a:schemeClr val="bg1"/>
                </a:solidFill>
              </a:rPr>
              <a:t>de la TGR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1" name="Ellipse 20"/>
          <p:cNvSpPr>
            <a:spLocks noChangeAspect="1"/>
          </p:cNvSpPr>
          <p:nvPr>
            <p:custDataLst>
              <p:tags r:id="rId8"/>
            </p:custDataLst>
          </p:nvPr>
        </p:nvSpPr>
        <p:spPr>
          <a:xfrm>
            <a:off x="3346941" y="1380810"/>
            <a:ext cx="262800" cy="26125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4000" tIns="144000" rIns="144000" bIns="144000" numCol="1" spcCol="1270" rtlCol="0" anchor="ctr" anchorCtr="0">
            <a:noAutofit/>
          </a:bodyPr>
          <a:lstStyle/>
          <a:p>
            <a:pPr algn="ctr" defTabSz="577850">
              <a:spcBef>
                <a:spcPct val="0"/>
              </a:spcBef>
              <a:spcAft>
                <a:spcPts val="0"/>
              </a:spcAft>
            </a:pPr>
            <a:r>
              <a:rPr lang="fr-FR" sz="1400" b="1" kern="1200" dirty="0" smtClean="0">
                <a:solidFill>
                  <a:srgbClr val="00B0F0"/>
                </a:solidFill>
              </a:rPr>
              <a:t>2</a:t>
            </a:r>
          </a:p>
        </p:txBody>
      </p:sp>
      <p:sp>
        <p:nvSpPr>
          <p:cNvPr id="10" name="Forme libre 9"/>
          <p:cNvSpPr/>
          <p:nvPr>
            <p:custDataLst>
              <p:tags r:id="rId9"/>
            </p:custDataLst>
          </p:nvPr>
        </p:nvSpPr>
        <p:spPr>
          <a:xfrm>
            <a:off x="4618316" y="915305"/>
            <a:ext cx="2160000" cy="4824000"/>
          </a:xfrm>
          <a:custGeom>
            <a:avLst/>
            <a:gdLst>
              <a:gd name="connsiteX0" fmla="*/ 0 w 2078932"/>
              <a:gd name="connsiteY0" fmla="*/ 207893 h 4502620"/>
              <a:gd name="connsiteX1" fmla="*/ 207893 w 2078932"/>
              <a:gd name="connsiteY1" fmla="*/ 0 h 4502620"/>
              <a:gd name="connsiteX2" fmla="*/ 1871039 w 2078932"/>
              <a:gd name="connsiteY2" fmla="*/ 0 h 4502620"/>
              <a:gd name="connsiteX3" fmla="*/ 2078932 w 2078932"/>
              <a:gd name="connsiteY3" fmla="*/ 207893 h 4502620"/>
              <a:gd name="connsiteX4" fmla="*/ 2078932 w 2078932"/>
              <a:gd name="connsiteY4" fmla="*/ 4294727 h 4502620"/>
              <a:gd name="connsiteX5" fmla="*/ 1871039 w 2078932"/>
              <a:gd name="connsiteY5" fmla="*/ 4502620 h 4502620"/>
              <a:gd name="connsiteX6" fmla="*/ 207893 w 2078932"/>
              <a:gd name="connsiteY6" fmla="*/ 4502620 h 4502620"/>
              <a:gd name="connsiteX7" fmla="*/ 0 w 2078932"/>
              <a:gd name="connsiteY7" fmla="*/ 4294727 h 4502620"/>
              <a:gd name="connsiteX8" fmla="*/ 0 w 2078932"/>
              <a:gd name="connsiteY8" fmla="*/ 207893 h 4502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8932" h="4502620">
                <a:moveTo>
                  <a:pt x="0" y="207893"/>
                </a:moveTo>
                <a:cubicBezTo>
                  <a:pt x="0" y="93077"/>
                  <a:pt x="93077" y="0"/>
                  <a:pt x="207893" y="0"/>
                </a:cubicBezTo>
                <a:lnTo>
                  <a:pt x="1871039" y="0"/>
                </a:lnTo>
                <a:cubicBezTo>
                  <a:pt x="1985855" y="0"/>
                  <a:pt x="2078932" y="93077"/>
                  <a:pt x="2078932" y="207893"/>
                </a:cubicBezTo>
                <a:lnTo>
                  <a:pt x="2078932" y="4294727"/>
                </a:lnTo>
                <a:cubicBezTo>
                  <a:pt x="2078932" y="4409543"/>
                  <a:pt x="1985855" y="4502620"/>
                  <a:pt x="1871039" y="4502620"/>
                </a:cubicBezTo>
                <a:lnTo>
                  <a:pt x="207893" y="4502620"/>
                </a:lnTo>
                <a:cubicBezTo>
                  <a:pt x="93077" y="4502620"/>
                  <a:pt x="0" y="4409543"/>
                  <a:pt x="0" y="4294727"/>
                </a:cubicBezTo>
                <a:lnTo>
                  <a:pt x="0" y="207893"/>
                </a:ln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90000" tIns="1980000" rIns="90000" bIns="90000" numCol="1" spcCol="1270" anchor="t" anchorCtr="0">
            <a:noAutofit/>
          </a:bodyPr>
          <a:lstStyle/>
          <a:p>
            <a:pPr lvl="0" algn="just" defTabSz="488950">
              <a:spcBef>
                <a:spcPct val="0"/>
              </a:spcBef>
              <a:spcAft>
                <a:spcPts val="0"/>
              </a:spcAft>
            </a:pPr>
            <a:r>
              <a:rPr lang="fr-FR" sz="1200" kern="1200" dirty="0" smtClean="0"/>
              <a:t>Mise en place d’un </a:t>
            </a:r>
            <a:r>
              <a:rPr lang="fr-FR" sz="1200" dirty="0" smtClean="0"/>
              <a:t>plan de conduite de changement (</a:t>
            </a:r>
            <a:r>
              <a:rPr lang="fr-FR" sz="1200" kern="1200" dirty="0" smtClean="0"/>
              <a:t>journée nationale d’information, compagne de sensibilisation et de communication, sessions de formation des praticiens, assistance de proximité, guide d’utilisation…)</a:t>
            </a:r>
            <a:endParaRPr lang="fr-FR" sz="1200" kern="1200" dirty="0"/>
          </a:p>
        </p:txBody>
      </p:sp>
      <p:sp>
        <p:nvSpPr>
          <p:cNvPr id="11" name="Ellipse 10"/>
          <p:cNvSpPr>
            <a:spLocks noChangeAspect="1"/>
          </p:cNvSpPr>
          <p:nvPr>
            <p:custDataLst>
              <p:tags r:id="rId10"/>
            </p:custDataLst>
          </p:nvPr>
        </p:nvSpPr>
        <p:spPr>
          <a:xfrm>
            <a:off x="4888316" y="1099737"/>
            <a:ext cx="1620000" cy="1620000"/>
          </a:xfrm>
          <a:prstGeom prst="ellipse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sp>
      <p:sp>
        <p:nvSpPr>
          <p:cNvPr id="17" name="ZoneTexte 16"/>
          <p:cNvSpPr txBox="1"/>
          <p:nvPr>
            <p:custDataLst>
              <p:tags r:id="rId11"/>
            </p:custDataLst>
          </p:nvPr>
        </p:nvSpPr>
        <p:spPr>
          <a:xfrm>
            <a:off x="4888316" y="1854024"/>
            <a:ext cx="1620000" cy="36933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dirty="0" smtClean="0">
                <a:solidFill>
                  <a:schemeClr val="bg1"/>
                </a:solidFill>
              </a:rPr>
              <a:t>Conduite </a:t>
            </a:r>
            <a:r>
              <a:rPr lang="fr-FR" dirty="0">
                <a:solidFill>
                  <a:schemeClr val="bg1"/>
                </a:solidFill>
              </a:rPr>
              <a:t>de </a:t>
            </a:r>
            <a:r>
              <a:rPr lang="fr-FR" dirty="0" smtClean="0">
                <a:solidFill>
                  <a:schemeClr val="bg1"/>
                </a:solidFill>
              </a:rPr>
              <a:t>changement </a:t>
            </a:r>
          </a:p>
        </p:txBody>
      </p:sp>
      <p:sp>
        <p:nvSpPr>
          <p:cNvPr id="22" name="Ellipse 21"/>
          <p:cNvSpPr>
            <a:spLocks noChangeAspect="1"/>
          </p:cNvSpPr>
          <p:nvPr>
            <p:custDataLst>
              <p:tags r:id="rId12"/>
            </p:custDataLst>
          </p:nvPr>
        </p:nvSpPr>
        <p:spPr>
          <a:xfrm>
            <a:off x="5566916" y="1380810"/>
            <a:ext cx="262800" cy="26125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4000" tIns="144000" rIns="144000" bIns="144000" numCol="1" spcCol="1270" rtlCol="0" anchor="ctr" anchorCtr="0">
            <a:noAutofit/>
          </a:bodyPr>
          <a:lstStyle/>
          <a:p>
            <a:pPr algn="ctr" defTabSz="577850">
              <a:spcBef>
                <a:spcPct val="0"/>
              </a:spcBef>
              <a:spcAft>
                <a:spcPts val="0"/>
              </a:spcAft>
            </a:pPr>
            <a:r>
              <a:rPr lang="fr-FR" sz="1400" b="1" kern="1200" dirty="0" smtClean="0">
                <a:solidFill>
                  <a:srgbClr val="00B0F0"/>
                </a:solidFill>
              </a:rPr>
              <a:t>3</a:t>
            </a:r>
          </a:p>
        </p:txBody>
      </p:sp>
      <p:sp>
        <p:nvSpPr>
          <p:cNvPr id="12" name="Forme libre 11"/>
          <p:cNvSpPr/>
          <p:nvPr>
            <p:custDataLst>
              <p:tags r:id="rId13"/>
            </p:custDataLst>
          </p:nvPr>
        </p:nvSpPr>
        <p:spPr>
          <a:xfrm>
            <a:off x="6838292" y="915305"/>
            <a:ext cx="2160000" cy="4824000"/>
          </a:xfrm>
          <a:custGeom>
            <a:avLst/>
            <a:gdLst>
              <a:gd name="connsiteX0" fmla="*/ 0 w 2078932"/>
              <a:gd name="connsiteY0" fmla="*/ 207893 h 4502620"/>
              <a:gd name="connsiteX1" fmla="*/ 207893 w 2078932"/>
              <a:gd name="connsiteY1" fmla="*/ 0 h 4502620"/>
              <a:gd name="connsiteX2" fmla="*/ 1871039 w 2078932"/>
              <a:gd name="connsiteY2" fmla="*/ 0 h 4502620"/>
              <a:gd name="connsiteX3" fmla="*/ 2078932 w 2078932"/>
              <a:gd name="connsiteY3" fmla="*/ 207893 h 4502620"/>
              <a:gd name="connsiteX4" fmla="*/ 2078932 w 2078932"/>
              <a:gd name="connsiteY4" fmla="*/ 4294727 h 4502620"/>
              <a:gd name="connsiteX5" fmla="*/ 1871039 w 2078932"/>
              <a:gd name="connsiteY5" fmla="*/ 4502620 h 4502620"/>
              <a:gd name="connsiteX6" fmla="*/ 207893 w 2078932"/>
              <a:gd name="connsiteY6" fmla="*/ 4502620 h 4502620"/>
              <a:gd name="connsiteX7" fmla="*/ 0 w 2078932"/>
              <a:gd name="connsiteY7" fmla="*/ 4294727 h 4502620"/>
              <a:gd name="connsiteX8" fmla="*/ 0 w 2078932"/>
              <a:gd name="connsiteY8" fmla="*/ 207893 h 4502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8932" h="4502620">
                <a:moveTo>
                  <a:pt x="0" y="207893"/>
                </a:moveTo>
                <a:cubicBezTo>
                  <a:pt x="0" y="93077"/>
                  <a:pt x="93077" y="0"/>
                  <a:pt x="207893" y="0"/>
                </a:cubicBezTo>
                <a:lnTo>
                  <a:pt x="1871039" y="0"/>
                </a:lnTo>
                <a:cubicBezTo>
                  <a:pt x="1985855" y="0"/>
                  <a:pt x="2078932" y="93077"/>
                  <a:pt x="2078932" y="207893"/>
                </a:cubicBezTo>
                <a:lnTo>
                  <a:pt x="2078932" y="4294727"/>
                </a:lnTo>
                <a:cubicBezTo>
                  <a:pt x="2078932" y="4409543"/>
                  <a:pt x="1985855" y="4502620"/>
                  <a:pt x="1871039" y="4502620"/>
                </a:cubicBezTo>
                <a:lnTo>
                  <a:pt x="207893" y="4502620"/>
                </a:lnTo>
                <a:cubicBezTo>
                  <a:pt x="93077" y="4502620"/>
                  <a:pt x="0" y="4409543"/>
                  <a:pt x="0" y="4294727"/>
                </a:cubicBezTo>
                <a:lnTo>
                  <a:pt x="0" y="207893"/>
                </a:ln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90000" tIns="1980000" rIns="90000" bIns="90000" numCol="1" spcCol="1270" anchor="t" anchorCtr="0">
            <a:noAutofit/>
          </a:bodyPr>
          <a:lstStyle/>
          <a:p>
            <a:pPr lvl="0" algn="just" defTabSz="488950">
              <a:spcAft>
                <a:spcPts val="0"/>
              </a:spcAft>
            </a:pPr>
            <a:r>
              <a:rPr lang="fr-FR" sz="1200" kern="1200" dirty="0" smtClean="0"/>
              <a:t>Adaptation des textes </a:t>
            </a:r>
            <a:r>
              <a:rPr lang="fr-FR" sz="1200" dirty="0" smtClean="0"/>
              <a:t>d’exécution</a:t>
            </a:r>
            <a:r>
              <a:rPr lang="fr-FR" sz="1200" kern="1200" dirty="0" smtClean="0"/>
              <a:t> des marchés publics (cahiers des clauses administratives et générales, </a:t>
            </a:r>
            <a:r>
              <a:rPr lang="fr-FR" sz="1200" dirty="0"/>
              <a:t>nantissement, </a:t>
            </a:r>
            <a:r>
              <a:rPr lang="fr-FR" sz="1200" dirty="0" smtClean="0"/>
              <a:t>révisions des prix, avances</a:t>
            </a:r>
            <a:r>
              <a:rPr lang="fr-FR" sz="1200" kern="1200" dirty="0" smtClean="0"/>
              <a:t>, </a:t>
            </a:r>
            <a:r>
              <a:rPr lang="fr-FR" sz="1200" dirty="0" smtClean="0"/>
              <a:t>garanties pécuniaires…) </a:t>
            </a:r>
            <a:endParaRPr lang="fr-FR" sz="1200" kern="1200" dirty="0"/>
          </a:p>
        </p:txBody>
      </p:sp>
      <p:sp>
        <p:nvSpPr>
          <p:cNvPr id="13" name="Ellipse 12"/>
          <p:cNvSpPr>
            <a:spLocks noChangeAspect="1"/>
          </p:cNvSpPr>
          <p:nvPr>
            <p:custDataLst>
              <p:tags r:id="rId14"/>
            </p:custDataLst>
          </p:nvPr>
        </p:nvSpPr>
        <p:spPr>
          <a:xfrm>
            <a:off x="7108292" y="1099737"/>
            <a:ext cx="1620000" cy="1620000"/>
          </a:xfrm>
          <a:prstGeom prst="ellipse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sp>
      <p:sp>
        <p:nvSpPr>
          <p:cNvPr id="15" name="ZoneTexte 14"/>
          <p:cNvSpPr txBox="1"/>
          <p:nvPr>
            <p:custDataLst>
              <p:tags r:id="rId15"/>
            </p:custDataLst>
          </p:nvPr>
        </p:nvSpPr>
        <p:spPr>
          <a:xfrm>
            <a:off x="7167692" y="1761691"/>
            <a:ext cx="1501200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fr-FR" sz="1200" b="1" dirty="0">
                <a:solidFill>
                  <a:schemeClr val="bg1"/>
                </a:solidFill>
              </a:rPr>
              <a:t>Textes </a:t>
            </a:r>
            <a:r>
              <a:rPr lang="fr-FR" sz="1200" b="1" dirty="0" smtClean="0">
                <a:solidFill>
                  <a:schemeClr val="bg1"/>
                </a:solidFill>
              </a:rPr>
              <a:t>d’accompagnement</a:t>
            </a:r>
          </a:p>
          <a:p>
            <a:r>
              <a:rPr lang="fr-FR" sz="1200" b="1" dirty="0" smtClean="0">
                <a:solidFill>
                  <a:schemeClr val="bg1"/>
                </a:solidFill>
              </a:rPr>
              <a:t>de la réforme</a:t>
            </a:r>
          </a:p>
        </p:txBody>
      </p:sp>
      <p:sp>
        <p:nvSpPr>
          <p:cNvPr id="23" name="Ellipse 22"/>
          <p:cNvSpPr>
            <a:spLocks noChangeAspect="1"/>
          </p:cNvSpPr>
          <p:nvPr>
            <p:custDataLst>
              <p:tags r:id="rId16"/>
            </p:custDataLst>
          </p:nvPr>
        </p:nvSpPr>
        <p:spPr>
          <a:xfrm>
            <a:off x="7786892" y="1380810"/>
            <a:ext cx="262800" cy="26125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4000" tIns="144000" rIns="144000" bIns="144000" numCol="1" spcCol="1270" rtlCol="0" anchor="ctr" anchorCtr="0">
            <a:noAutofit/>
          </a:bodyPr>
          <a:lstStyle/>
          <a:p>
            <a:pPr algn="ctr" defTabSz="577850">
              <a:spcBef>
                <a:spcPct val="0"/>
              </a:spcBef>
              <a:spcAft>
                <a:spcPts val="0"/>
              </a:spcAft>
            </a:pPr>
            <a:r>
              <a:rPr lang="fr-FR" sz="1400" b="1" kern="1200" dirty="0" smtClean="0">
                <a:solidFill>
                  <a:srgbClr val="00B0F0"/>
                </a:solidFill>
              </a:rPr>
              <a:t>4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  <p:custDataLst>
              <p:tags r:id="rId17"/>
            </p:custDataLst>
          </p:nvPr>
        </p:nvSpPr>
        <p:spPr/>
        <p:txBody>
          <a:bodyPr/>
          <a:lstStyle/>
          <a:p>
            <a:pPr algn="ctr"/>
            <a:r>
              <a:rPr lang="fr-FR" dirty="0" smtClean="0"/>
              <a:t>Mesures d’accompagnement</a:t>
            </a:r>
            <a:endParaRPr lang="fr-FR" dirty="0"/>
          </a:p>
        </p:txBody>
      </p:sp>
      <p:sp>
        <p:nvSpPr>
          <p:cNvPr id="14" name="Double flèche horizontale 13"/>
          <p:cNvSpPr/>
          <p:nvPr>
            <p:custDataLst>
              <p:tags r:id="rId18"/>
            </p:custDataLst>
          </p:nvPr>
        </p:nvSpPr>
        <p:spPr>
          <a:xfrm>
            <a:off x="252000" y="4853950"/>
            <a:ext cx="8640000" cy="675393"/>
          </a:xfrm>
          <a:prstGeom prst="leftRightArrow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sp>
      <p:sp>
        <p:nvSpPr>
          <p:cNvPr id="20" name="ZoneTexte 19"/>
          <p:cNvSpPr txBox="1"/>
          <p:nvPr>
            <p:custDataLst>
              <p:tags r:id="rId19"/>
            </p:custDataLst>
          </p:nvPr>
        </p:nvSpPr>
        <p:spPr>
          <a:xfrm>
            <a:off x="962026" y="5062962"/>
            <a:ext cx="7219949" cy="257369"/>
          </a:xfrm>
          <a:prstGeom prst="rect">
            <a:avLst/>
          </a:prstGeom>
          <a:noFill/>
        </p:spPr>
        <p:txBody>
          <a:bodyPr wrap="square" lIns="72000" tIns="36000" rIns="72000" bIns="36000" rtlCol="0" anchor="ctr" anchorCtr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</a:rPr>
              <a:t>Mesures d’accompagnement de la réforme des marchés publics</a:t>
            </a:r>
          </a:p>
        </p:txBody>
      </p:sp>
    </p:spTree>
    <p:extLst>
      <p:ext uri="{BB962C8B-B14F-4D97-AF65-F5344CB8AC3E}">
        <p14:creationId xmlns:p14="http://schemas.microsoft.com/office/powerpoint/2010/main" val="193768894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5" name="Forme libre 4"/>
          <p:cNvSpPr/>
          <p:nvPr>
            <p:custDataLst>
              <p:tags r:id="rId2"/>
            </p:custDataLst>
          </p:nvPr>
        </p:nvSpPr>
        <p:spPr>
          <a:xfrm rot="2533987">
            <a:off x="2076036" y="4394777"/>
            <a:ext cx="739131" cy="4948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24741"/>
                </a:moveTo>
                <a:lnTo>
                  <a:pt x="739131" y="24741"/>
                </a:lnTo>
              </a:path>
            </a:pathLst>
          </a:custGeom>
          <a:ln>
            <a:headEnd type="oval" w="med" len="med"/>
            <a:tailEnd type="triangle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sp>
      <p:sp>
        <p:nvSpPr>
          <p:cNvPr id="8" name="Forme libre 7"/>
          <p:cNvSpPr/>
          <p:nvPr>
            <p:custDataLst>
              <p:tags r:id="rId3"/>
            </p:custDataLst>
          </p:nvPr>
        </p:nvSpPr>
        <p:spPr>
          <a:xfrm>
            <a:off x="2171970" y="3374318"/>
            <a:ext cx="833196" cy="4948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24741"/>
                </a:moveTo>
                <a:lnTo>
                  <a:pt x="833196" y="24741"/>
                </a:lnTo>
              </a:path>
            </a:pathLst>
          </a:custGeom>
          <a:ln>
            <a:headEnd type="oval" w="med" len="med"/>
            <a:tailEnd type="triangle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sp>
      <p:sp>
        <p:nvSpPr>
          <p:cNvPr id="9" name="Forme libre 8"/>
          <p:cNvSpPr/>
          <p:nvPr>
            <p:custDataLst>
              <p:tags r:id="rId4"/>
            </p:custDataLst>
          </p:nvPr>
        </p:nvSpPr>
        <p:spPr>
          <a:xfrm rot="19066013">
            <a:off x="2076036" y="2353859"/>
            <a:ext cx="739131" cy="4948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24741"/>
                </a:moveTo>
                <a:lnTo>
                  <a:pt x="739131" y="24741"/>
                </a:lnTo>
              </a:path>
            </a:pathLst>
          </a:custGeom>
          <a:ln>
            <a:headEnd type="oval" w="med" len="med"/>
            <a:tailEnd type="triangle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sp>
      <p:sp>
        <p:nvSpPr>
          <p:cNvPr id="10" name="Ellipse 9"/>
          <p:cNvSpPr/>
          <p:nvPr>
            <p:custDataLst>
              <p:tags r:id="rId5"/>
            </p:custDataLst>
          </p:nvPr>
        </p:nvSpPr>
        <p:spPr>
          <a:xfrm>
            <a:off x="106540" y="2184101"/>
            <a:ext cx="2429916" cy="2429916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</p:sp>
      <p:sp>
        <p:nvSpPr>
          <p:cNvPr id="11" name="Forme libre 10"/>
          <p:cNvSpPr>
            <a:spLocks noChangeAspect="1"/>
          </p:cNvSpPr>
          <p:nvPr>
            <p:custDataLst>
              <p:tags r:id="rId6"/>
            </p:custDataLst>
          </p:nvPr>
        </p:nvSpPr>
        <p:spPr>
          <a:xfrm>
            <a:off x="2542679" y="954796"/>
            <a:ext cx="1440000" cy="1440000"/>
          </a:xfrm>
          <a:custGeom>
            <a:avLst/>
            <a:gdLst>
              <a:gd name="connsiteX0" fmla="*/ 0 w 1360285"/>
              <a:gd name="connsiteY0" fmla="*/ 680143 h 1360285"/>
              <a:gd name="connsiteX1" fmla="*/ 680143 w 1360285"/>
              <a:gd name="connsiteY1" fmla="*/ 0 h 1360285"/>
              <a:gd name="connsiteX2" fmla="*/ 1360286 w 1360285"/>
              <a:gd name="connsiteY2" fmla="*/ 680143 h 1360285"/>
              <a:gd name="connsiteX3" fmla="*/ 680143 w 1360285"/>
              <a:gd name="connsiteY3" fmla="*/ 1360286 h 1360285"/>
              <a:gd name="connsiteX4" fmla="*/ 0 w 1360285"/>
              <a:gd name="connsiteY4" fmla="*/ 680143 h 1360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0285" h="1360285">
                <a:moveTo>
                  <a:pt x="0" y="680143"/>
                </a:moveTo>
                <a:cubicBezTo>
                  <a:pt x="0" y="304510"/>
                  <a:pt x="304510" y="0"/>
                  <a:pt x="680143" y="0"/>
                </a:cubicBezTo>
                <a:cubicBezTo>
                  <a:pt x="1055776" y="0"/>
                  <a:pt x="1360286" y="304510"/>
                  <a:pt x="1360286" y="680143"/>
                </a:cubicBezTo>
                <a:cubicBezTo>
                  <a:pt x="1360286" y="1055776"/>
                  <a:pt x="1055776" y="1360286"/>
                  <a:pt x="680143" y="1360286"/>
                </a:cubicBezTo>
                <a:cubicBezTo>
                  <a:pt x="304510" y="1360286"/>
                  <a:pt x="0" y="1055776"/>
                  <a:pt x="0" y="680143"/>
                </a:cubicBezTo>
                <a:close/>
              </a:path>
            </a:pathLst>
          </a:cu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spcFirstLastPara="0" vert="horz" wrap="square" lIns="144000" tIns="144000" rIns="144000" bIns="14400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400" b="1" kern="1200" smtClean="0"/>
              <a:t>Acheteur public</a:t>
            </a:r>
            <a:endParaRPr lang="fr-FR" sz="1400" b="1" kern="1200"/>
          </a:p>
        </p:txBody>
      </p:sp>
      <p:sp>
        <p:nvSpPr>
          <p:cNvPr id="12" name="Forme libre 11"/>
          <p:cNvSpPr/>
          <p:nvPr>
            <p:custDataLst>
              <p:tags r:id="rId7"/>
            </p:custDataLst>
          </p:nvPr>
        </p:nvSpPr>
        <p:spPr>
          <a:xfrm>
            <a:off x="4115195" y="992897"/>
            <a:ext cx="4500000" cy="1360285"/>
          </a:xfrm>
          <a:custGeom>
            <a:avLst/>
            <a:gdLst>
              <a:gd name="connsiteX0" fmla="*/ 0 w 2040428"/>
              <a:gd name="connsiteY0" fmla="*/ 0 h 1360285"/>
              <a:gd name="connsiteX1" fmla="*/ 2040428 w 2040428"/>
              <a:gd name="connsiteY1" fmla="*/ 0 h 1360285"/>
              <a:gd name="connsiteX2" fmla="*/ 2040428 w 2040428"/>
              <a:gd name="connsiteY2" fmla="*/ 1360285 h 1360285"/>
              <a:gd name="connsiteX3" fmla="*/ 0 w 2040428"/>
              <a:gd name="connsiteY3" fmla="*/ 1360285 h 1360285"/>
              <a:gd name="connsiteX4" fmla="*/ 0 w 2040428"/>
              <a:gd name="connsiteY4" fmla="*/ 0 h 1360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0428" h="1360285">
                <a:moveTo>
                  <a:pt x="0" y="0"/>
                </a:moveTo>
                <a:lnTo>
                  <a:pt x="2040428" y="0"/>
                </a:lnTo>
                <a:lnTo>
                  <a:pt x="2040428" y="1360285"/>
                </a:lnTo>
                <a:lnTo>
                  <a:pt x="0" y="136028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80975" lvl="1" indent="-180975" algn="l" defTabSz="533400">
              <a:spcBef>
                <a:spcPts val="0"/>
              </a:spcBef>
              <a:spcAft>
                <a:spcPts val="30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fr-FR" sz="1500" kern="1200" dirty="0" smtClean="0"/>
              <a:t>Une meilleure programmation des achats ; </a:t>
            </a:r>
            <a:endParaRPr lang="fr-FR" sz="1500" kern="1200" dirty="0"/>
          </a:p>
          <a:p>
            <a:pPr marL="180975" lvl="1" indent="-180975" algn="l" defTabSz="533400">
              <a:spcBef>
                <a:spcPts val="0"/>
              </a:spcBef>
              <a:spcAft>
                <a:spcPts val="30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fr-FR" sz="1500" kern="1200" dirty="0" smtClean="0"/>
              <a:t>Des modes modernisés et simplifiés de contractualisation ;</a:t>
            </a:r>
            <a:endParaRPr lang="fr-FR" sz="1500" kern="1200" dirty="0"/>
          </a:p>
          <a:p>
            <a:pPr marL="180975" lvl="1" indent="-180975" algn="l" defTabSz="533400">
              <a:spcBef>
                <a:spcPts val="0"/>
              </a:spcBef>
              <a:spcAft>
                <a:spcPts val="30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fr-FR" sz="1500" kern="1200" dirty="0" smtClean="0"/>
              <a:t>Une meilleure sécurité juridique des contrats de marchés publics… </a:t>
            </a:r>
            <a:endParaRPr lang="fr-FR" sz="1500" kern="1200" dirty="0"/>
          </a:p>
        </p:txBody>
      </p:sp>
      <p:sp>
        <p:nvSpPr>
          <p:cNvPr id="13" name="Forme libre 12"/>
          <p:cNvSpPr>
            <a:spLocks noChangeAspect="1"/>
          </p:cNvSpPr>
          <p:nvPr>
            <p:custDataLst>
              <p:tags r:id="rId8"/>
            </p:custDataLst>
          </p:nvPr>
        </p:nvSpPr>
        <p:spPr>
          <a:xfrm>
            <a:off x="3005165" y="2680816"/>
            <a:ext cx="1440000" cy="1440000"/>
          </a:xfrm>
          <a:custGeom>
            <a:avLst/>
            <a:gdLst>
              <a:gd name="connsiteX0" fmla="*/ 0 w 1360285"/>
              <a:gd name="connsiteY0" fmla="*/ 680143 h 1360285"/>
              <a:gd name="connsiteX1" fmla="*/ 680143 w 1360285"/>
              <a:gd name="connsiteY1" fmla="*/ 0 h 1360285"/>
              <a:gd name="connsiteX2" fmla="*/ 1360286 w 1360285"/>
              <a:gd name="connsiteY2" fmla="*/ 680143 h 1360285"/>
              <a:gd name="connsiteX3" fmla="*/ 680143 w 1360285"/>
              <a:gd name="connsiteY3" fmla="*/ 1360286 h 1360285"/>
              <a:gd name="connsiteX4" fmla="*/ 0 w 1360285"/>
              <a:gd name="connsiteY4" fmla="*/ 680143 h 1360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0285" h="1360285">
                <a:moveTo>
                  <a:pt x="0" y="680143"/>
                </a:moveTo>
                <a:cubicBezTo>
                  <a:pt x="0" y="304510"/>
                  <a:pt x="304510" y="0"/>
                  <a:pt x="680143" y="0"/>
                </a:cubicBezTo>
                <a:cubicBezTo>
                  <a:pt x="1055776" y="0"/>
                  <a:pt x="1360286" y="304510"/>
                  <a:pt x="1360286" y="680143"/>
                </a:cubicBezTo>
                <a:cubicBezTo>
                  <a:pt x="1360286" y="1055776"/>
                  <a:pt x="1055776" y="1360286"/>
                  <a:pt x="680143" y="1360286"/>
                </a:cubicBezTo>
                <a:cubicBezTo>
                  <a:pt x="304510" y="1360286"/>
                  <a:pt x="0" y="1055776"/>
                  <a:pt x="0" y="680143"/>
                </a:cubicBezTo>
                <a:close/>
              </a:path>
            </a:pathLst>
          </a:cu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spcFirstLastPara="0" vert="horz" wrap="square" lIns="144000" tIns="144000" rIns="144000" bIns="144000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400" b="1" kern="1200" dirty="0" smtClean="0"/>
              <a:t>Opérateur économique</a:t>
            </a:r>
            <a:endParaRPr lang="fr-FR" sz="1400" b="1" kern="1200" dirty="0"/>
          </a:p>
        </p:txBody>
      </p:sp>
      <p:sp>
        <p:nvSpPr>
          <p:cNvPr id="14" name="Forme libre 13"/>
          <p:cNvSpPr/>
          <p:nvPr>
            <p:custDataLst>
              <p:tags r:id="rId9"/>
            </p:custDataLst>
          </p:nvPr>
        </p:nvSpPr>
        <p:spPr>
          <a:xfrm>
            <a:off x="4577680" y="2718917"/>
            <a:ext cx="4500000" cy="1360285"/>
          </a:xfrm>
          <a:custGeom>
            <a:avLst/>
            <a:gdLst>
              <a:gd name="connsiteX0" fmla="*/ 0 w 2040428"/>
              <a:gd name="connsiteY0" fmla="*/ 0 h 1360285"/>
              <a:gd name="connsiteX1" fmla="*/ 2040428 w 2040428"/>
              <a:gd name="connsiteY1" fmla="*/ 0 h 1360285"/>
              <a:gd name="connsiteX2" fmla="*/ 2040428 w 2040428"/>
              <a:gd name="connsiteY2" fmla="*/ 1360285 h 1360285"/>
              <a:gd name="connsiteX3" fmla="*/ 0 w 2040428"/>
              <a:gd name="connsiteY3" fmla="*/ 1360285 h 1360285"/>
              <a:gd name="connsiteX4" fmla="*/ 0 w 2040428"/>
              <a:gd name="connsiteY4" fmla="*/ 0 h 1360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0428" h="1360285">
                <a:moveTo>
                  <a:pt x="0" y="0"/>
                </a:moveTo>
                <a:lnTo>
                  <a:pt x="2040428" y="0"/>
                </a:lnTo>
                <a:lnTo>
                  <a:pt x="2040428" y="1360285"/>
                </a:lnTo>
                <a:lnTo>
                  <a:pt x="0" y="136028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80975" lvl="1" indent="-180975" algn="l" defTabSz="533400"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fr-FR" sz="1500" kern="1200" dirty="0" smtClean="0"/>
              <a:t>Une consolidation des garanties des concurrents ;</a:t>
            </a:r>
            <a:endParaRPr lang="fr-FR" sz="1500" kern="1200" dirty="0"/>
          </a:p>
          <a:p>
            <a:pPr marL="180975" lvl="1" indent="-180975" algn="l" defTabSz="533400"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fr-FR" sz="1500" kern="1200" dirty="0" smtClean="0"/>
              <a:t>Une optimisation des mécanismes de recours ;</a:t>
            </a:r>
            <a:endParaRPr lang="fr-FR" sz="1500" kern="1200" dirty="0"/>
          </a:p>
          <a:p>
            <a:pPr marL="180975" lvl="1" indent="-180975" algn="l" defTabSz="533400">
              <a:spcBef>
                <a:spcPts val="0"/>
              </a:spcBef>
              <a:spcAft>
                <a:spcPts val="300"/>
              </a:spcAft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fr-FR" sz="1500" kern="1200" dirty="0" smtClean="0"/>
              <a:t>Une amélioration de l’accès à l’information…</a:t>
            </a:r>
            <a:endParaRPr lang="fr-FR" sz="1500" kern="1200" dirty="0"/>
          </a:p>
        </p:txBody>
      </p:sp>
      <p:sp>
        <p:nvSpPr>
          <p:cNvPr id="15" name="Forme libre 14"/>
          <p:cNvSpPr>
            <a:spLocks noChangeAspect="1"/>
          </p:cNvSpPr>
          <p:nvPr>
            <p:custDataLst>
              <p:tags r:id="rId10"/>
            </p:custDataLst>
          </p:nvPr>
        </p:nvSpPr>
        <p:spPr>
          <a:xfrm>
            <a:off x="2542679" y="4406835"/>
            <a:ext cx="1440000" cy="1440000"/>
          </a:xfrm>
          <a:custGeom>
            <a:avLst/>
            <a:gdLst>
              <a:gd name="connsiteX0" fmla="*/ 0 w 1360285"/>
              <a:gd name="connsiteY0" fmla="*/ 680143 h 1360285"/>
              <a:gd name="connsiteX1" fmla="*/ 680143 w 1360285"/>
              <a:gd name="connsiteY1" fmla="*/ 0 h 1360285"/>
              <a:gd name="connsiteX2" fmla="*/ 1360286 w 1360285"/>
              <a:gd name="connsiteY2" fmla="*/ 680143 h 1360285"/>
              <a:gd name="connsiteX3" fmla="*/ 680143 w 1360285"/>
              <a:gd name="connsiteY3" fmla="*/ 1360286 h 1360285"/>
              <a:gd name="connsiteX4" fmla="*/ 0 w 1360285"/>
              <a:gd name="connsiteY4" fmla="*/ 680143 h 1360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0285" h="1360285">
                <a:moveTo>
                  <a:pt x="0" y="680143"/>
                </a:moveTo>
                <a:cubicBezTo>
                  <a:pt x="0" y="304510"/>
                  <a:pt x="304510" y="0"/>
                  <a:pt x="680143" y="0"/>
                </a:cubicBezTo>
                <a:cubicBezTo>
                  <a:pt x="1055776" y="0"/>
                  <a:pt x="1360286" y="304510"/>
                  <a:pt x="1360286" y="680143"/>
                </a:cubicBezTo>
                <a:cubicBezTo>
                  <a:pt x="1360286" y="1055776"/>
                  <a:pt x="1055776" y="1360286"/>
                  <a:pt x="680143" y="1360286"/>
                </a:cubicBezTo>
                <a:cubicBezTo>
                  <a:pt x="304510" y="1360286"/>
                  <a:pt x="0" y="1055776"/>
                  <a:pt x="0" y="680143"/>
                </a:cubicBezTo>
                <a:close/>
              </a:path>
            </a:pathLst>
          </a:cu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spcFirstLastPara="0" vert="horz" wrap="square" lIns="144000" tIns="144000" rIns="144000" bIns="144000" numCol="1" spcCol="1270" anchor="ctr" anchorCtr="0">
            <a:noAutofit/>
          </a:bodyPr>
          <a:lstStyle/>
          <a:p>
            <a:pPr lvl="0" algn="ctr" defTabSz="577850">
              <a:spcBef>
                <a:spcPct val="0"/>
              </a:spcBef>
              <a:spcAft>
                <a:spcPts val="0"/>
              </a:spcAft>
            </a:pPr>
            <a:r>
              <a:rPr lang="fr-FR" sz="1400" b="1" kern="1200" dirty="0" smtClean="0"/>
              <a:t>Contribuable et </a:t>
            </a:r>
            <a:r>
              <a:rPr lang="fr-FR" sz="1400" b="1" dirty="0" smtClean="0"/>
              <a:t>usager</a:t>
            </a:r>
            <a:endParaRPr lang="fr-FR" sz="1400" b="1" kern="1200" dirty="0"/>
          </a:p>
        </p:txBody>
      </p:sp>
      <p:sp>
        <p:nvSpPr>
          <p:cNvPr id="16" name="Forme libre 15"/>
          <p:cNvSpPr/>
          <p:nvPr>
            <p:custDataLst>
              <p:tags r:id="rId11"/>
            </p:custDataLst>
          </p:nvPr>
        </p:nvSpPr>
        <p:spPr>
          <a:xfrm>
            <a:off x="4115195" y="4444936"/>
            <a:ext cx="4788000" cy="1360285"/>
          </a:xfrm>
          <a:custGeom>
            <a:avLst/>
            <a:gdLst>
              <a:gd name="connsiteX0" fmla="*/ 0 w 2040428"/>
              <a:gd name="connsiteY0" fmla="*/ 0 h 1360285"/>
              <a:gd name="connsiteX1" fmla="*/ 2040428 w 2040428"/>
              <a:gd name="connsiteY1" fmla="*/ 0 h 1360285"/>
              <a:gd name="connsiteX2" fmla="*/ 2040428 w 2040428"/>
              <a:gd name="connsiteY2" fmla="*/ 1360285 h 1360285"/>
              <a:gd name="connsiteX3" fmla="*/ 0 w 2040428"/>
              <a:gd name="connsiteY3" fmla="*/ 1360285 h 1360285"/>
              <a:gd name="connsiteX4" fmla="*/ 0 w 2040428"/>
              <a:gd name="connsiteY4" fmla="*/ 0 h 1360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0428" h="1360285">
                <a:moveTo>
                  <a:pt x="0" y="0"/>
                </a:moveTo>
                <a:lnTo>
                  <a:pt x="2040428" y="0"/>
                </a:lnTo>
                <a:lnTo>
                  <a:pt x="2040428" y="1360285"/>
                </a:lnTo>
                <a:lnTo>
                  <a:pt x="0" y="136028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180975" lvl="1" indent="-180975" algn="l" defTabSz="533400">
              <a:spcBef>
                <a:spcPts val="0"/>
              </a:spcBef>
              <a:spcAft>
                <a:spcPts val="300"/>
              </a:spcAft>
              <a:buClr>
                <a:srgbClr val="FF6600"/>
              </a:buClr>
              <a:buFont typeface="Wingdings" panose="05000000000000000000" pitchFamily="2" charset="2"/>
              <a:buChar char="§"/>
            </a:pPr>
            <a:r>
              <a:rPr lang="fr-FR" sz="1500" kern="1200" dirty="0" smtClean="0"/>
              <a:t>Un accès de qualité aux services publics ; </a:t>
            </a:r>
            <a:endParaRPr lang="fr-FR" sz="1500" kern="1200" dirty="0"/>
          </a:p>
          <a:p>
            <a:pPr marL="180975" lvl="1" indent="-180975" algn="l" defTabSz="533400">
              <a:spcBef>
                <a:spcPts val="0"/>
              </a:spcBef>
              <a:spcAft>
                <a:spcPts val="300"/>
              </a:spcAft>
              <a:buClr>
                <a:srgbClr val="FF6600"/>
              </a:buClr>
              <a:buFont typeface="Wingdings" panose="05000000000000000000" pitchFamily="2" charset="2"/>
              <a:buChar char="§"/>
            </a:pPr>
            <a:r>
              <a:rPr lang="fr-FR" sz="1500" kern="1200" dirty="0" smtClean="0"/>
              <a:t>Une meilleure connaissance de l’emploi des fonds publics ;</a:t>
            </a:r>
            <a:endParaRPr lang="fr-FR" sz="1500" kern="1200" dirty="0"/>
          </a:p>
          <a:p>
            <a:pPr marL="180975" lvl="1" indent="-180975" algn="l" defTabSz="533400">
              <a:spcBef>
                <a:spcPts val="0"/>
              </a:spcBef>
              <a:spcAft>
                <a:spcPts val="300"/>
              </a:spcAft>
              <a:buClr>
                <a:srgbClr val="FF6600"/>
              </a:buClr>
              <a:buFont typeface="Wingdings" panose="05000000000000000000" pitchFamily="2" charset="2"/>
              <a:buChar char="§"/>
            </a:pPr>
            <a:r>
              <a:rPr lang="fr-FR" sz="1500" kern="1200" dirty="0" smtClean="0"/>
              <a:t>Un meilleur rapport qualité-prix des services rendus...</a:t>
            </a:r>
            <a:endParaRPr lang="fr-FR" sz="1500" kern="1200" dirty="0"/>
          </a:p>
        </p:txBody>
      </p:sp>
      <p:sp>
        <p:nvSpPr>
          <p:cNvPr id="17" name="Ellipse 16"/>
          <p:cNvSpPr>
            <a:spLocks noChangeAspect="1"/>
          </p:cNvSpPr>
          <p:nvPr>
            <p:custDataLst>
              <p:tags r:id="rId12"/>
            </p:custDataLst>
          </p:nvPr>
        </p:nvSpPr>
        <p:spPr bwMode="auto">
          <a:xfrm>
            <a:off x="133498" y="2211059"/>
            <a:ext cx="2376000" cy="23760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chemeClr val="bg1"/>
              </a:buClr>
            </a:pPr>
            <a:r>
              <a:rPr lang="fr-FR" sz="1400" b="1" dirty="0" smtClean="0">
                <a:solidFill>
                  <a:schemeClr val="bg1"/>
                </a:solidFill>
              </a:rPr>
              <a:t>Apports de 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chemeClr val="bg1"/>
              </a:buClr>
            </a:pPr>
            <a:r>
              <a:rPr lang="fr-FR" sz="1400" b="1" dirty="0" smtClean="0">
                <a:solidFill>
                  <a:schemeClr val="bg1"/>
                </a:solidFill>
              </a:rPr>
              <a:t>la réforme du décret sur les marchés </a:t>
            </a:r>
            <a:r>
              <a:rPr lang="fr-FR" sz="1400" b="1" dirty="0">
                <a:solidFill>
                  <a:schemeClr val="bg1"/>
                </a:solidFill>
              </a:rPr>
              <a:t>publics</a:t>
            </a:r>
          </a:p>
        </p:txBody>
      </p:sp>
    </p:spTree>
    <p:extLst>
      <p:ext uri="{BB962C8B-B14F-4D97-AF65-F5344CB8AC3E}">
        <p14:creationId xmlns:p14="http://schemas.microsoft.com/office/powerpoint/2010/main" val="1143327125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0"/>
            <p:custDataLst>
              <p:tags r:id="rId1"/>
            </p:custDataLst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/>
              <a:t>Contexte et démarche de la réforme </a:t>
            </a:r>
            <a:endParaRPr lang="fr-FR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 smtClean="0"/>
              <a:t>du </a:t>
            </a:r>
            <a:r>
              <a:rPr lang="fr-FR" dirty="0"/>
              <a:t>décret sur les marchés </a:t>
            </a:r>
            <a:r>
              <a:rPr lang="fr-FR" dirty="0" smtClean="0"/>
              <a:t>publics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Module N° 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0389301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1"/>
            <p:custDataLst>
              <p:tags r:id="rId1"/>
            </p:custDataLst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Introduction</a:t>
            </a:r>
          </a:p>
          <a:p>
            <a:pPr marL="0" indent="0">
              <a:buNone/>
            </a:pPr>
            <a:endParaRPr lang="fr-FR" dirty="0" smtClean="0"/>
          </a:p>
          <a:p>
            <a:pPr marL="361950" indent="-361950">
              <a:buClr>
                <a:schemeClr val="tx1"/>
              </a:buClr>
              <a:buFont typeface="+mj-lt"/>
              <a:buAutoNum type="romanUcPeriod"/>
            </a:pPr>
            <a:r>
              <a:rPr lang="fr-FR" dirty="0" smtClean="0"/>
              <a:t>Démarche de la réforme du décret sur les marchés publics</a:t>
            </a:r>
          </a:p>
          <a:p>
            <a:pPr marL="361950" indent="-361950">
              <a:buClr>
                <a:schemeClr val="tx1"/>
              </a:buClr>
              <a:buFont typeface="+mj-lt"/>
              <a:buAutoNum type="romanUcPeriod"/>
            </a:pPr>
            <a:endParaRPr lang="fr-FR" dirty="0" smtClean="0"/>
          </a:p>
          <a:p>
            <a:pPr marL="361950" indent="-361950">
              <a:buClr>
                <a:schemeClr val="tx1"/>
              </a:buClr>
              <a:buFont typeface="+mj-lt"/>
              <a:buAutoNum type="romanUcPeriod"/>
            </a:pPr>
            <a:r>
              <a:rPr lang="fr-FR" dirty="0" smtClean="0"/>
              <a:t>Adoption de la loi 54-22 modifiant la loi 69-00 relative au contrôle financier de </a:t>
            </a:r>
            <a:r>
              <a:rPr lang="fr-FR" dirty="0"/>
              <a:t>l’Etat sur les entreprises publiques et autres organismes</a:t>
            </a:r>
            <a:endParaRPr lang="fr-FR" dirty="0" smtClean="0"/>
          </a:p>
          <a:p>
            <a:pPr marL="361950" indent="-361950">
              <a:buClr>
                <a:schemeClr val="tx1"/>
              </a:buClr>
              <a:buFont typeface="+mj-lt"/>
              <a:buAutoNum type="romanUcPeriod"/>
            </a:pPr>
            <a:endParaRPr lang="fr-FR" dirty="0" smtClean="0"/>
          </a:p>
          <a:p>
            <a:pPr marL="361950" indent="-361950">
              <a:buClr>
                <a:schemeClr val="tx1"/>
              </a:buClr>
              <a:buFont typeface="+mj-lt"/>
              <a:buAutoNum type="romanUcPeriod"/>
            </a:pPr>
            <a:r>
              <a:rPr lang="fr-FR" dirty="0" smtClean="0"/>
              <a:t>Mesures d’accompagnement de la réforme du décret sur les marchés publics 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Plan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5316415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algn="ctr">
              <a:spcAft>
                <a:spcPts val="0"/>
              </a:spcAft>
            </a:pPr>
            <a:r>
              <a:rPr lang="fr-FR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Introduction</a:t>
            </a:r>
            <a:endParaRPr lang="fr-FR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12"/>
            <p:custDataLst>
              <p:tags r:id="rId2"/>
            </p:custDataLst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Un 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contexte national et international marqué par de profondes mutations </a:t>
            </a:r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et de transformations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structurelles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2" name="Groupe 1"/>
          <p:cNvGrpSpPr/>
          <p:nvPr>
            <p:custDataLst>
              <p:tags r:id="rId3"/>
            </p:custDataLst>
          </p:nvPr>
        </p:nvGrpSpPr>
        <p:grpSpPr>
          <a:xfrm>
            <a:off x="438467" y="1616076"/>
            <a:ext cx="8267067" cy="4176464"/>
            <a:chOff x="438467" y="1666876"/>
            <a:chExt cx="8267067" cy="4176464"/>
          </a:xfrm>
        </p:grpSpPr>
        <p:sp>
          <p:nvSpPr>
            <p:cNvPr id="12" name="Forme libre 11"/>
            <p:cNvSpPr/>
            <p:nvPr/>
          </p:nvSpPr>
          <p:spPr>
            <a:xfrm>
              <a:off x="6113534" y="1666876"/>
              <a:ext cx="2592000" cy="4176464"/>
            </a:xfrm>
            <a:custGeom>
              <a:avLst/>
              <a:gdLst>
                <a:gd name="connsiteX0" fmla="*/ 0 w 2375736"/>
                <a:gd name="connsiteY0" fmla="*/ 237574 h 4176464"/>
                <a:gd name="connsiteX1" fmla="*/ 237574 w 2375736"/>
                <a:gd name="connsiteY1" fmla="*/ 0 h 4176464"/>
                <a:gd name="connsiteX2" fmla="*/ 2138162 w 2375736"/>
                <a:gd name="connsiteY2" fmla="*/ 0 h 4176464"/>
                <a:gd name="connsiteX3" fmla="*/ 2375736 w 2375736"/>
                <a:gd name="connsiteY3" fmla="*/ 237574 h 4176464"/>
                <a:gd name="connsiteX4" fmla="*/ 2375736 w 2375736"/>
                <a:gd name="connsiteY4" fmla="*/ 3938890 h 4176464"/>
                <a:gd name="connsiteX5" fmla="*/ 2138162 w 2375736"/>
                <a:gd name="connsiteY5" fmla="*/ 4176464 h 4176464"/>
                <a:gd name="connsiteX6" fmla="*/ 237574 w 2375736"/>
                <a:gd name="connsiteY6" fmla="*/ 4176464 h 4176464"/>
                <a:gd name="connsiteX7" fmla="*/ 0 w 2375736"/>
                <a:gd name="connsiteY7" fmla="*/ 3938890 h 4176464"/>
                <a:gd name="connsiteX8" fmla="*/ 0 w 2375736"/>
                <a:gd name="connsiteY8" fmla="*/ 237574 h 4176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5736" h="4176464">
                  <a:moveTo>
                    <a:pt x="0" y="237574"/>
                  </a:moveTo>
                  <a:cubicBezTo>
                    <a:pt x="0" y="106366"/>
                    <a:pt x="106366" y="0"/>
                    <a:pt x="237574" y="0"/>
                  </a:cubicBezTo>
                  <a:lnTo>
                    <a:pt x="2138162" y="0"/>
                  </a:lnTo>
                  <a:cubicBezTo>
                    <a:pt x="2269370" y="0"/>
                    <a:pt x="2375736" y="106366"/>
                    <a:pt x="2375736" y="237574"/>
                  </a:cubicBezTo>
                  <a:lnTo>
                    <a:pt x="2375736" y="3938890"/>
                  </a:lnTo>
                  <a:cubicBezTo>
                    <a:pt x="2375736" y="4070098"/>
                    <a:pt x="2269370" y="4176464"/>
                    <a:pt x="2138162" y="4176464"/>
                  </a:cubicBezTo>
                  <a:lnTo>
                    <a:pt x="237574" y="4176464"/>
                  </a:lnTo>
                  <a:cubicBezTo>
                    <a:pt x="106366" y="4176464"/>
                    <a:pt x="0" y="4070098"/>
                    <a:pt x="0" y="3938890"/>
                  </a:cubicBezTo>
                  <a:lnTo>
                    <a:pt x="0" y="237574"/>
                  </a:lnTo>
                  <a:close/>
                </a:path>
              </a:pathLst>
            </a:custGeom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106680" tIns="2016000" rIns="106680" bIns="941974" numCol="1" spcCol="1270" anchor="t" anchorCtr="0">
              <a:noAutofit/>
            </a:bodyPr>
            <a:lstStyle/>
            <a:p>
              <a:pPr lvl="0" defTabSz="666750">
                <a:spcBef>
                  <a:spcPct val="0"/>
                </a:spcBef>
                <a:spcAft>
                  <a:spcPts val="0"/>
                </a:spcAft>
              </a:pPr>
              <a:r>
                <a:rPr lang="fr-FR" sz="1500" kern="1200" dirty="0" smtClean="0"/>
                <a:t>Consacrer le rôle des marchés publics en tant qu’outil de soutien à la PME et de l’amélioration du climat des affaires</a:t>
              </a:r>
              <a:endParaRPr lang="fr-FR" sz="1500" kern="1200" dirty="0"/>
            </a:p>
          </p:txBody>
        </p:sp>
        <p:sp>
          <p:nvSpPr>
            <p:cNvPr id="20" name="Ellipse 19"/>
            <p:cNvSpPr>
              <a:spLocks noChangeAspect="1"/>
            </p:cNvSpPr>
            <p:nvPr/>
          </p:nvSpPr>
          <p:spPr bwMode="auto">
            <a:xfrm>
              <a:off x="6419534" y="1805168"/>
              <a:ext cx="1980000" cy="1740658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defTabSz="577850">
                <a:spcAft>
                  <a:spcPts val="0"/>
                </a:spcAft>
              </a:pPr>
              <a:r>
                <a:rPr lang="fr-FR" sz="1200" b="1" dirty="0"/>
                <a:t>Programme gouvernemental pour </a:t>
              </a:r>
              <a:r>
                <a:rPr lang="fr-FR" sz="1200" b="1" dirty="0" smtClean="0"/>
                <a:t>la période </a:t>
              </a:r>
            </a:p>
            <a:p>
              <a:pPr defTabSz="577850">
                <a:spcAft>
                  <a:spcPts val="0"/>
                </a:spcAft>
              </a:pPr>
              <a:r>
                <a:rPr lang="fr-FR" sz="1200" b="1" dirty="0" smtClean="0"/>
                <a:t>2022-2026</a:t>
              </a:r>
              <a:endParaRPr lang="fr-FR" sz="1200" b="1" dirty="0"/>
            </a:p>
          </p:txBody>
        </p:sp>
        <p:sp>
          <p:nvSpPr>
            <p:cNvPr id="8" name="Forme libre 7"/>
            <p:cNvSpPr/>
            <p:nvPr/>
          </p:nvSpPr>
          <p:spPr>
            <a:xfrm>
              <a:off x="438467" y="1666876"/>
              <a:ext cx="2592000" cy="4176464"/>
            </a:xfrm>
            <a:custGeom>
              <a:avLst/>
              <a:gdLst>
                <a:gd name="connsiteX0" fmla="*/ 0 w 2375736"/>
                <a:gd name="connsiteY0" fmla="*/ 237574 h 4176464"/>
                <a:gd name="connsiteX1" fmla="*/ 237574 w 2375736"/>
                <a:gd name="connsiteY1" fmla="*/ 0 h 4176464"/>
                <a:gd name="connsiteX2" fmla="*/ 2138162 w 2375736"/>
                <a:gd name="connsiteY2" fmla="*/ 0 h 4176464"/>
                <a:gd name="connsiteX3" fmla="*/ 2375736 w 2375736"/>
                <a:gd name="connsiteY3" fmla="*/ 237574 h 4176464"/>
                <a:gd name="connsiteX4" fmla="*/ 2375736 w 2375736"/>
                <a:gd name="connsiteY4" fmla="*/ 3938890 h 4176464"/>
                <a:gd name="connsiteX5" fmla="*/ 2138162 w 2375736"/>
                <a:gd name="connsiteY5" fmla="*/ 4176464 h 4176464"/>
                <a:gd name="connsiteX6" fmla="*/ 237574 w 2375736"/>
                <a:gd name="connsiteY6" fmla="*/ 4176464 h 4176464"/>
                <a:gd name="connsiteX7" fmla="*/ 0 w 2375736"/>
                <a:gd name="connsiteY7" fmla="*/ 3938890 h 4176464"/>
                <a:gd name="connsiteX8" fmla="*/ 0 w 2375736"/>
                <a:gd name="connsiteY8" fmla="*/ 237574 h 4176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5736" h="4176464">
                  <a:moveTo>
                    <a:pt x="0" y="237574"/>
                  </a:moveTo>
                  <a:cubicBezTo>
                    <a:pt x="0" y="106366"/>
                    <a:pt x="106366" y="0"/>
                    <a:pt x="237574" y="0"/>
                  </a:cubicBezTo>
                  <a:lnTo>
                    <a:pt x="2138162" y="0"/>
                  </a:lnTo>
                  <a:cubicBezTo>
                    <a:pt x="2269370" y="0"/>
                    <a:pt x="2375736" y="106366"/>
                    <a:pt x="2375736" y="237574"/>
                  </a:cubicBezTo>
                  <a:lnTo>
                    <a:pt x="2375736" y="3938890"/>
                  </a:lnTo>
                  <a:cubicBezTo>
                    <a:pt x="2375736" y="4070098"/>
                    <a:pt x="2269370" y="4176464"/>
                    <a:pt x="2138162" y="4176464"/>
                  </a:cubicBezTo>
                  <a:lnTo>
                    <a:pt x="237574" y="4176464"/>
                  </a:lnTo>
                  <a:cubicBezTo>
                    <a:pt x="106366" y="4176464"/>
                    <a:pt x="0" y="4070098"/>
                    <a:pt x="0" y="3938890"/>
                  </a:cubicBezTo>
                  <a:lnTo>
                    <a:pt x="0" y="237574"/>
                  </a:lnTo>
                  <a:close/>
                </a:path>
              </a:pathLst>
            </a:custGeom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106680" tIns="2016000" rIns="106680" bIns="941974" numCol="1" spcCol="1270" anchor="t" anchorCtr="0">
              <a:noAutofit/>
            </a:bodyPr>
            <a:lstStyle/>
            <a:p>
              <a:pPr defTabSz="666750">
                <a:spcAft>
                  <a:spcPts val="0"/>
                </a:spcAft>
              </a:pPr>
              <a:r>
                <a:rPr lang="fr-FR" sz="1500" kern="1200" dirty="0" smtClean="0"/>
                <a:t>Faire des marchés </a:t>
              </a:r>
            </a:p>
            <a:p>
              <a:pPr defTabSz="666750">
                <a:spcAft>
                  <a:spcPts val="0"/>
                </a:spcAft>
              </a:pPr>
              <a:r>
                <a:rPr lang="fr-FR" sz="1500" kern="1200" dirty="0" smtClean="0"/>
                <a:t>publics un axe majeur </a:t>
              </a:r>
            </a:p>
            <a:p>
              <a:pPr defTabSz="666750">
                <a:spcAft>
                  <a:spcPts val="0"/>
                </a:spcAft>
              </a:pPr>
              <a:r>
                <a:rPr lang="fr-FR" sz="1500" kern="1200" dirty="0" smtClean="0"/>
                <a:t>de </a:t>
              </a:r>
              <a:r>
                <a:rPr lang="fr-FR" sz="1500" dirty="0"/>
                <a:t>développement </a:t>
              </a:r>
              <a:r>
                <a:rPr lang="fr-FR" sz="1500" dirty="0" smtClean="0"/>
                <a:t>économique </a:t>
              </a:r>
              <a:r>
                <a:rPr lang="fr-FR" sz="1500" kern="1200" dirty="0" smtClean="0"/>
                <a:t>et de création de la richesse</a:t>
              </a:r>
              <a:endParaRPr lang="fr-FR" sz="1500" kern="1200" dirty="0"/>
            </a:p>
          </p:txBody>
        </p:sp>
        <p:sp>
          <p:nvSpPr>
            <p:cNvPr id="16" name="Ellipse 15"/>
            <p:cNvSpPr>
              <a:spLocks noChangeAspect="1"/>
            </p:cNvSpPr>
            <p:nvPr/>
          </p:nvSpPr>
          <p:spPr bwMode="auto">
            <a:xfrm>
              <a:off x="744467" y="1805168"/>
              <a:ext cx="1980000" cy="1740658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defTabSz="577850">
                <a:spcAft>
                  <a:spcPts val="0"/>
                </a:spcAft>
              </a:pPr>
              <a:r>
                <a:rPr lang="fr-FR" sz="1200" b="1" dirty="0"/>
                <a:t>Recommandations </a:t>
              </a:r>
            </a:p>
            <a:p>
              <a:pPr defTabSz="577850">
                <a:spcAft>
                  <a:spcPts val="0"/>
                </a:spcAft>
              </a:pPr>
              <a:r>
                <a:rPr lang="fr-FR" sz="1200" b="1" dirty="0"/>
                <a:t>de la Commission </a:t>
              </a:r>
              <a:r>
                <a:rPr lang="fr-FR" sz="1200" b="1" dirty="0" smtClean="0"/>
                <a:t>spéciale </a:t>
              </a:r>
              <a:r>
                <a:rPr lang="fr-FR" sz="1200" b="1" dirty="0"/>
                <a:t>sur </a:t>
              </a:r>
              <a:r>
                <a:rPr lang="fr-FR" sz="1200" b="1" dirty="0" smtClean="0"/>
                <a:t>le modèle </a:t>
              </a:r>
              <a:r>
                <a:rPr lang="fr-FR" sz="1200" b="1" dirty="0"/>
                <a:t>de développement</a:t>
              </a:r>
            </a:p>
          </p:txBody>
        </p:sp>
        <p:sp>
          <p:nvSpPr>
            <p:cNvPr id="10" name="Forme libre 9"/>
            <p:cNvSpPr/>
            <p:nvPr/>
          </p:nvSpPr>
          <p:spPr>
            <a:xfrm>
              <a:off x="3276000" y="1666876"/>
              <a:ext cx="2592000" cy="4176464"/>
            </a:xfrm>
            <a:custGeom>
              <a:avLst/>
              <a:gdLst>
                <a:gd name="connsiteX0" fmla="*/ 0 w 2375736"/>
                <a:gd name="connsiteY0" fmla="*/ 237574 h 4176464"/>
                <a:gd name="connsiteX1" fmla="*/ 237574 w 2375736"/>
                <a:gd name="connsiteY1" fmla="*/ 0 h 4176464"/>
                <a:gd name="connsiteX2" fmla="*/ 2138162 w 2375736"/>
                <a:gd name="connsiteY2" fmla="*/ 0 h 4176464"/>
                <a:gd name="connsiteX3" fmla="*/ 2375736 w 2375736"/>
                <a:gd name="connsiteY3" fmla="*/ 237574 h 4176464"/>
                <a:gd name="connsiteX4" fmla="*/ 2375736 w 2375736"/>
                <a:gd name="connsiteY4" fmla="*/ 3938890 h 4176464"/>
                <a:gd name="connsiteX5" fmla="*/ 2138162 w 2375736"/>
                <a:gd name="connsiteY5" fmla="*/ 4176464 h 4176464"/>
                <a:gd name="connsiteX6" fmla="*/ 237574 w 2375736"/>
                <a:gd name="connsiteY6" fmla="*/ 4176464 h 4176464"/>
                <a:gd name="connsiteX7" fmla="*/ 0 w 2375736"/>
                <a:gd name="connsiteY7" fmla="*/ 3938890 h 4176464"/>
                <a:gd name="connsiteX8" fmla="*/ 0 w 2375736"/>
                <a:gd name="connsiteY8" fmla="*/ 237574 h 4176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5736" h="4176464">
                  <a:moveTo>
                    <a:pt x="0" y="237574"/>
                  </a:moveTo>
                  <a:cubicBezTo>
                    <a:pt x="0" y="106366"/>
                    <a:pt x="106366" y="0"/>
                    <a:pt x="237574" y="0"/>
                  </a:cubicBezTo>
                  <a:lnTo>
                    <a:pt x="2138162" y="0"/>
                  </a:lnTo>
                  <a:cubicBezTo>
                    <a:pt x="2269370" y="0"/>
                    <a:pt x="2375736" y="106366"/>
                    <a:pt x="2375736" y="237574"/>
                  </a:cubicBezTo>
                  <a:lnTo>
                    <a:pt x="2375736" y="3938890"/>
                  </a:lnTo>
                  <a:cubicBezTo>
                    <a:pt x="2375736" y="4070098"/>
                    <a:pt x="2269370" y="4176464"/>
                    <a:pt x="2138162" y="4176464"/>
                  </a:cubicBezTo>
                  <a:lnTo>
                    <a:pt x="237574" y="4176464"/>
                  </a:lnTo>
                  <a:cubicBezTo>
                    <a:pt x="106366" y="4176464"/>
                    <a:pt x="0" y="4070098"/>
                    <a:pt x="0" y="3938890"/>
                  </a:cubicBezTo>
                  <a:lnTo>
                    <a:pt x="0" y="237574"/>
                  </a:lnTo>
                  <a:close/>
                </a:path>
              </a:pathLst>
            </a:custGeom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106680" tIns="2016000" rIns="106680" bIns="941974" numCol="1" spcCol="1270" anchor="t" anchorCtr="0">
              <a:noAutofit/>
            </a:bodyPr>
            <a:lstStyle/>
            <a:p>
              <a:pPr lvl="0" defTabSz="666750">
                <a:spcAft>
                  <a:spcPts val="0"/>
                </a:spcAft>
              </a:pPr>
              <a:r>
                <a:rPr lang="fr-FR" sz="1500" kern="1200" dirty="0" smtClean="0"/>
                <a:t>Faire des marchés </a:t>
              </a:r>
            </a:p>
            <a:p>
              <a:pPr lvl="0" defTabSz="666750">
                <a:spcAft>
                  <a:spcPts val="0"/>
                </a:spcAft>
              </a:pPr>
              <a:r>
                <a:rPr lang="fr-FR" sz="1500" kern="1200" dirty="0" smtClean="0"/>
                <a:t>publics un levier de relance de l’économie </a:t>
              </a:r>
            </a:p>
            <a:p>
              <a:pPr lvl="0" defTabSz="666750">
                <a:spcAft>
                  <a:spcPts val="0"/>
                </a:spcAft>
              </a:pPr>
              <a:r>
                <a:rPr lang="fr-FR" sz="1500" kern="1200" dirty="0" smtClean="0"/>
                <a:t>et </a:t>
              </a:r>
              <a:r>
                <a:rPr lang="fr-FR" sz="1500" dirty="0" smtClean="0"/>
                <a:t>d’encouragement </a:t>
              </a:r>
            </a:p>
            <a:p>
              <a:pPr lvl="0" defTabSz="666750">
                <a:spcAft>
                  <a:spcPts val="0"/>
                </a:spcAft>
              </a:pPr>
              <a:r>
                <a:rPr lang="fr-FR" sz="1500" dirty="0" smtClean="0"/>
                <a:t>de l’investissement</a:t>
              </a:r>
              <a:endParaRPr lang="fr-FR" sz="1500" kern="1200" dirty="0"/>
            </a:p>
          </p:txBody>
        </p:sp>
        <p:sp>
          <p:nvSpPr>
            <p:cNvPr id="19" name="Ellipse 18"/>
            <p:cNvSpPr>
              <a:spLocks noChangeAspect="1"/>
            </p:cNvSpPr>
            <p:nvPr/>
          </p:nvSpPr>
          <p:spPr bwMode="auto">
            <a:xfrm>
              <a:off x="3582000" y="1805168"/>
              <a:ext cx="1980000" cy="1740658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defTabSz="577850">
                <a:spcAft>
                  <a:spcPts val="0"/>
                </a:spcAft>
              </a:pPr>
              <a:r>
                <a:rPr lang="fr-FR" sz="1200" b="1" dirty="0"/>
                <a:t>Plan de relance économique </a:t>
              </a:r>
            </a:p>
            <a:p>
              <a:pPr defTabSz="577850">
                <a:spcAft>
                  <a:spcPts val="0"/>
                </a:spcAft>
              </a:pPr>
              <a:r>
                <a:rPr lang="fr-FR" sz="1200" b="1" dirty="0"/>
                <a:t>Post-COVID </a:t>
              </a:r>
            </a:p>
          </p:txBody>
        </p:sp>
        <p:sp>
          <p:nvSpPr>
            <p:cNvPr id="15" name="Double flèche horizontale 14"/>
            <p:cNvSpPr/>
            <p:nvPr>
              <p:custDataLst>
                <p:tags r:id="rId4"/>
              </p:custDataLst>
            </p:nvPr>
          </p:nvSpPr>
          <p:spPr bwMode="auto">
            <a:xfrm>
              <a:off x="702000" y="4903272"/>
              <a:ext cx="7740000" cy="756000"/>
            </a:xfrm>
            <a:prstGeom prst="leftRightArrow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spcFirstLastPara="0" vert="horz" wrap="square" lIns="53016" tIns="53016" rIns="53016" bIns="53016" numCol="1" spcCol="1270" anchor="ctr" anchorCtr="0">
              <a:noAutofit/>
            </a:bodyPr>
            <a:lstStyle/>
            <a:p>
              <a:pPr defTabSz="577850">
                <a:spcAft>
                  <a:spcPts val="0"/>
                </a:spcAft>
              </a:pPr>
              <a:r>
                <a:rPr lang="fr-FR" sz="1400" b="1" dirty="0" smtClean="0"/>
                <a:t>Contexte </a:t>
              </a:r>
              <a:r>
                <a:rPr lang="fr-FR" sz="1400" b="1" dirty="0"/>
                <a:t>de la réforme des </a:t>
              </a:r>
              <a:r>
                <a:rPr lang="fr-FR" sz="1400" b="1" dirty="0" smtClean="0"/>
                <a:t>marchés publics</a:t>
              </a:r>
              <a:endParaRPr lang="fr-FR" sz="1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53853018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Démarche de la réforme du décret 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  <p:custDataLst>
              <p:tags r:id="rId2"/>
            </p:custDataLst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Une conciliation entre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des attentes divergentes des </a:t>
            </a:r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différents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intervenants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2" name="Groupe 1"/>
          <p:cNvGrpSpPr/>
          <p:nvPr>
            <p:custDataLst>
              <p:tags r:id="rId3"/>
            </p:custDataLst>
          </p:nvPr>
        </p:nvGrpSpPr>
        <p:grpSpPr>
          <a:xfrm>
            <a:off x="418145" y="1309193"/>
            <a:ext cx="8293855" cy="4427308"/>
            <a:chOff x="418145" y="1296493"/>
            <a:chExt cx="8293855" cy="4427308"/>
          </a:xfrm>
        </p:grpSpPr>
        <p:sp>
          <p:nvSpPr>
            <p:cNvPr id="4" name="Forme libre 3"/>
            <p:cNvSpPr/>
            <p:nvPr/>
          </p:nvSpPr>
          <p:spPr>
            <a:xfrm>
              <a:off x="418145" y="1296493"/>
              <a:ext cx="8280000" cy="1205443"/>
            </a:xfrm>
            <a:custGeom>
              <a:avLst/>
              <a:gdLst>
                <a:gd name="connsiteX0" fmla="*/ 0 w 8280000"/>
                <a:gd name="connsiteY0" fmla="*/ 301361 h 1205443"/>
                <a:gd name="connsiteX1" fmla="*/ 7677279 w 8280000"/>
                <a:gd name="connsiteY1" fmla="*/ 301361 h 1205443"/>
                <a:gd name="connsiteX2" fmla="*/ 7677279 w 8280000"/>
                <a:gd name="connsiteY2" fmla="*/ 0 h 1205443"/>
                <a:gd name="connsiteX3" fmla="*/ 8280000 w 8280000"/>
                <a:gd name="connsiteY3" fmla="*/ 602722 h 1205443"/>
                <a:gd name="connsiteX4" fmla="*/ 7677279 w 8280000"/>
                <a:gd name="connsiteY4" fmla="*/ 1205443 h 1205443"/>
                <a:gd name="connsiteX5" fmla="*/ 7677279 w 8280000"/>
                <a:gd name="connsiteY5" fmla="*/ 904082 h 1205443"/>
                <a:gd name="connsiteX6" fmla="*/ 0 w 8280000"/>
                <a:gd name="connsiteY6" fmla="*/ 904082 h 1205443"/>
                <a:gd name="connsiteX7" fmla="*/ 0 w 8280000"/>
                <a:gd name="connsiteY7" fmla="*/ 301361 h 1205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280000" h="1205443">
                  <a:moveTo>
                    <a:pt x="0" y="301361"/>
                  </a:moveTo>
                  <a:lnTo>
                    <a:pt x="7677279" y="301361"/>
                  </a:lnTo>
                  <a:lnTo>
                    <a:pt x="7677279" y="0"/>
                  </a:lnTo>
                  <a:lnTo>
                    <a:pt x="8280000" y="602722"/>
                  </a:lnTo>
                  <a:lnTo>
                    <a:pt x="7677279" y="1205443"/>
                  </a:lnTo>
                  <a:lnTo>
                    <a:pt x="7677279" y="904082"/>
                  </a:lnTo>
                  <a:lnTo>
                    <a:pt x="0" y="904082"/>
                  </a:lnTo>
                  <a:lnTo>
                    <a:pt x="0" y="301361"/>
                  </a:lnTo>
                  <a:close/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72000" tIns="350891" rIns="409361" bIns="492725" numCol="1" spcCol="1270" anchor="ctr" anchorCtr="0">
              <a:noAutofit/>
            </a:bodyPr>
            <a:lstStyle/>
            <a:p>
              <a:pPr lvl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b="1" kern="1200" dirty="0" smtClean="0"/>
                <a:t>Alignement sur les bonnes pratiques internationales</a:t>
              </a:r>
              <a:endParaRPr lang="fr-FR" sz="1400" b="1" kern="1200" dirty="0"/>
            </a:p>
          </p:txBody>
        </p:sp>
        <p:sp>
          <p:nvSpPr>
            <p:cNvPr id="6" name="Forme libre 5"/>
            <p:cNvSpPr/>
            <p:nvPr/>
          </p:nvSpPr>
          <p:spPr>
            <a:xfrm>
              <a:off x="449223" y="2222701"/>
              <a:ext cx="1908540" cy="2229707"/>
            </a:xfrm>
            <a:custGeom>
              <a:avLst/>
              <a:gdLst>
                <a:gd name="connsiteX0" fmla="*/ 0 w 1908540"/>
                <a:gd name="connsiteY0" fmla="*/ 0 h 2229707"/>
                <a:gd name="connsiteX1" fmla="*/ 1908540 w 1908540"/>
                <a:gd name="connsiteY1" fmla="*/ 0 h 2229707"/>
                <a:gd name="connsiteX2" fmla="*/ 1908540 w 1908540"/>
                <a:gd name="connsiteY2" fmla="*/ 2229707 h 2229707"/>
                <a:gd name="connsiteX3" fmla="*/ 0 w 1908540"/>
                <a:gd name="connsiteY3" fmla="*/ 2229707 h 2229707"/>
                <a:gd name="connsiteX4" fmla="*/ 0 w 1908540"/>
                <a:gd name="connsiteY4" fmla="*/ 0 h 2229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8540" h="2229707">
                  <a:moveTo>
                    <a:pt x="0" y="0"/>
                  </a:moveTo>
                  <a:lnTo>
                    <a:pt x="1908540" y="0"/>
                  </a:lnTo>
                  <a:lnTo>
                    <a:pt x="1908540" y="2229707"/>
                  </a:lnTo>
                  <a:lnTo>
                    <a:pt x="0" y="2229707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72000" tIns="108000" rIns="72000" bIns="49530" numCol="1" spcCol="1270" anchor="t" anchorCtr="0">
              <a:noAutofit/>
            </a:bodyPr>
            <a:lstStyle/>
            <a:p>
              <a:pPr lvl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kern="1200" dirty="0" smtClean="0"/>
                <a:t>Aligner le système national de marchés publics sur les meilleurs standards et les principes universels régissant les marchés publics au niveau mondial</a:t>
              </a:r>
              <a:endParaRPr lang="fr-FR" sz="1300" kern="1200" dirty="0"/>
            </a:p>
          </p:txBody>
        </p:sp>
        <p:sp>
          <p:nvSpPr>
            <p:cNvPr id="7" name="Forme libre 6"/>
            <p:cNvSpPr/>
            <p:nvPr/>
          </p:nvSpPr>
          <p:spPr>
            <a:xfrm>
              <a:off x="2326684" y="1772903"/>
              <a:ext cx="6371460" cy="1205443"/>
            </a:xfrm>
            <a:custGeom>
              <a:avLst/>
              <a:gdLst>
                <a:gd name="connsiteX0" fmla="*/ 0 w 6371460"/>
                <a:gd name="connsiteY0" fmla="*/ 301361 h 1205443"/>
                <a:gd name="connsiteX1" fmla="*/ 5768739 w 6371460"/>
                <a:gd name="connsiteY1" fmla="*/ 301361 h 1205443"/>
                <a:gd name="connsiteX2" fmla="*/ 5768739 w 6371460"/>
                <a:gd name="connsiteY2" fmla="*/ 0 h 1205443"/>
                <a:gd name="connsiteX3" fmla="*/ 6371460 w 6371460"/>
                <a:gd name="connsiteY3" fmla="*/ 602722 h 1205443"/>
                <a:gd name="connsiteX4" fmla="*/ 5768739 w 6371460"/>
                <a:gd name="connsiteY4" fmla="*/ 1205443 h 1205443"/>
                <a:gd name="connsiteX5" fmla="*/ 5768739 w 6371460"/>
                <a:gd name="connsiteY5" fmla="*/ 904082 h 1205443"/>
                <a:gd name="connsiteX6" fmla="*/ 0 w 6371460"/>
                <a:gd name="connsiteY6" fmla="*/ 904082 h 1205443"/>
                <a:gd name="connsiteX7" fmla="*/ 0 w 6371460"/>
                <a:gd name="connsiteY7" fmla="*/ 301361 h 1205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371460" h="1205443">
                  <a:moveTo>
                    <a:pt x="0" y="301361"/>
                  </a:moveTo>
                  <a:lnTo>
                    <a:pt x="5768739" y="301361"/>
                  </a:lnTo>
                  <a:lnTo>
                    <a:pt x="5768739" y="0"/>
                  </a:lnTo>
                  <a:lnTo>
                    <a:pt x="6371460" y="602722"/>
                  </a:lnTo>
                  <a:lnTo>
                    <a:pt x="5768739" y="1205443"/>
                  </a:lnTo>
                  <a:lnTo>
                    <a:pt x="5768739" y="904082"/>
                  </a:lnTo>
                  <a:lnTo>
                    <a:pt x="0" y="904082"/>
                  </a:lnTo>
                  <a:lnTo>
                    <a:pt x="0" y="301361"/>
                  </a:lnTo>
                  <a:close/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72000" tIns="350891" rIns="409361" bIns="492725" numCol="1" spcCol="1270" anchor="ctr" anchorCtr="0">
              <a:noAutofit/>
            </a:bodyPr>
            <a:lstStyle/>
            <a:p>
              <a:pPr lvl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b="1" kern="1200" dirty="0" smtClean="0"/>
                <a:t>Rapprochement de l’offre privé de la demande publique</a:t>
              </a:r>
              <a:endParaRPr lang="fr-FR" sz="1400" b="1" kern="1200" dirty="0"/>
            </a:p>
          </p:txBody>
        </p:sp>
        <p:sp>
          <p:nvSpPr>
            <p:cNvPr id="10" name="Forme libre 9"/>
            <p:cNvSpPr/>
            <p:nvPr/>
          </p:nvSpPr>
          <p:spPr>
            <a:xfrm>
              <a:off x="2358849" y="2702960"/>
              <a:ext cx="1908540" cy="2172875"/>
            </a:xfrm>
            <a:custGeom>
              <a:avLst/>
              <a:gdLst>
                <a:gd name="connsiteX0" fmla="*/ 0 w 1908540"/>
                <a:gd name="connsiteY0" fmla="*/ 0 h 2172875"/>
                <a:gd name="connsiteX1" fmla="*/ 1908540 w 1908540"/>
                <a:gd name="connsiteY1" fmla="*/ 0 h 2172875"/>
                <a:gd name="connsiteX2" fmla="*/ 1908540 w 1908540"/>
                <a:gd name="connsiteY2" fmla="*/ 2172875 h 2172875"/>
                <a:gd name="connsiteX3" fmla="*/ 0 w 1908540"/>
                <a:gd name="connsiteY3" fmla="*/ 2172875 h 2172875"/>
                <a:gd name="connsiteX4" fmla="*/ 0 w 1908540"/>
                <a:gd name="connsiteY4" fmla="*/ 0 h 2172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8540" h="2172875">
                  <a:moveTo>
                    <a:pt x="0" y="0"/>
                  </a:moveTo>
                  <a:lnTo>
                    <a:pt x="1908540" y="0"/>
                  </a:lnTo>
                  <a:lnTo>
                    <a:pt x="1908540" y="2172875"/>
                  </a:lnTo>
                  <a:lnTo>
                    <a:pt x="0" y="2172875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72000" tIns="108000" rIns="72000" bIns="49530" numCol="1" spcCol="1270" anchor="t" anchorCtr="0">
              <a:noAutofit/>
            </a:bodyPr>
            <a:lstStyle/>
            <a:p>
              <a:pPr lvl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kern="1200" dirty="0" smtClean="0"/>
                <a:t>Rapprocher l’offre privée de la demande publique dans un rapport de juste prix et de qualité</a:t>
              </a:r>
              <a:endParaRPr lang="fr-FR" sz="1300" kern="1200" dirty="0"/>
            </a:p>
          </p:txBody>
        </p:sp>
        <p:sp>
          <p:nvSpPr>
            <p:cNvPr id="11" name="Forme libre 10"/>
            <p:cNvSpPr/>
            <p:nvPr/>
          </p:nvSpPr>
          <p:spPr>
            <a:xfrm>
              <a:off x="4235224" y="2174575"/>
              <a:ext cx="4462920" cy="1205443"/>
            </a:xfrm>
            <a:custGeom>
              <a:avLst/>
              <a:gdLst>
                <a:gd name="connsiteX0" fmla="*/ 0 w 4462920"/>
                <a:gd name="connsiteY0" fmla="*/ 301361 h 1205443"/>
                <a:gd name="connsiteX1" fmla="*/ 3860199 w 4462920"/>
                <a:gd name="connsiteY1" fmla="*/ 301361 h 1205443"/>
                <a:gd name="connsiteX2" fmla="*/ 3860199 w 4462920"/>
                <a:gd name="connsiteY2" fmla="*/ 0 h 1205443"/>
                <a:gd name="connsiteX3" fmla="*/ 4462920 w 4462920"/>
                <a:gd name="connsiteY3" fmla="*/ 602722 h 1205443"/>
                <a:gd name="connsiteX4" fmla="*/ 3860199 w 4462920"/>
                <a:gd name="connsiteY4" fmla="*/ 1205443 h 1205443"/>
                <a:gd name="connsiteX5" fmla="*/ 3860199 w 4462920"/>
                <a:gd name="connsiteY5" fmla="*/ 904082 h 1205443"/>
                <a:gd name="connsiteX6" fmla="*/ 0 w 4462920"/>
                <a:gd name="connsiteY6" fmla="*/ 904082 h 1205443"/>
                <a:gd name="connsiteX7" fmla="*/ 0 w 4462920"/>
                <a:gd name="connsiteY7" fmla="*/ 301361 h 1205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62920" h="1205443">
                  <a:moveTo>
                    <a:pt x="0" y="301361"/>
                  </a:moveTo>
                  <a:lnTo>
                    <a:pt x="3860199" y="301361"/>
                  </a:lnTo>
                  <a:lnTo>
                    <a:pt x="3860199" y="0"/>
                  </a:lnTo>
                  <a:lnTo>
                    <a:pt x="4462920" y="602722"/>
                  </a:lnTo>
                  <a:lnTo>
                    <a:pt x="3860199" y="1205443"/>
                  </a:lnTo>
                  <a:lnTo>
                    <a:pt x="3860199" y="904082"/>
                  </a:lnTo>
                  <a:lnTo>
                    <a:pt x="0" y="904082"/>
                  </a:lnTo>
                  <a:lnTo>
                    <a:pt x="0" y="301361"/>
                  </a:lnTo>
                  <a:close/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72000" tIns="350891" rIns="409361" bIns="492725" numCol="1" spcCol="1270" anchor="ctr" anchorCtr="0">
              <a:noAutofit/>
            </a:bodyPr>
            <a:lstStyle/>
            <a:p>
              <a:pPr lvl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b="1" kern="1200" dirty="0" smtClean="0"/>
                <a:t>Conciliation entre différentes attentes</a:t>
              </a:r>
              <a:endParaRPr lang="fr-FR" sz="1400" b="1" kern="1200" dirty="0"/>
            </a:p>
          </p:txBody>
        </p:sp>
        <p:sp>
          <p:nvSpPr>
            <p:cNvPr id="12" name="Forme libre 11"/>
            <p:cNvSpPr/>
            <p:nvPr/>
          </p:nvSpPr>
          <p:spPr>
            <a:xfrm>
              <a:off x="4261779" y="3096387"/>
              <a:ext cx="1908540" cy="2187403"/>
            </a:xfrm>
            <a:custGeom>
              <a:avLst/>
              <a:gdLst>
                <a:gd name="connsiteX0" fmla="*/ 0 w 1908540"/>
                <a:gd name="connsiteY0" fmla="*/ 0 h 2187403"/>
                <a:gd name="connsiteX1" fmla="*/ 1908540 w 1908540"/>
                <a:gd name="connsiteY1" fmla="*/ 0 h 2187403"/>
                <a:gd name="connsiteX2" fmla="*/ 1908540 w 1908540"/>
                <a:gd name="connsiteY2" fmla="*/ 2187403 h 2187403"/>
                <a:gd name="connsiteX3" fmla="*/ 0 w 1908540"/>
                <a:gd name="connsiteY3" fmla="*/ 2187403 h 2187403"/>
                <a:gd name="connsiteX4" fmla="*/ 0 w 1908540"/>
                <a:gd name="connsiteY4" fmla="*/ 0 h 2187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8540" h="2187403">
                  <a:moveTo>
                    <a:pt x="0" y="0"/>
                  </a:moveTo>
                  <a:lnTo>
                    <a:pt x="1908540" y="0"/>
                  </a:lnTo>
                  <a:lnTo>
                    <a:pt x="1908540" y="2187403"/>
                  </a:lnTo>
                  <a:lnTo>
                    <a:pt x="0" y="2187403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72000" tIns="108000" rIns="72000" bIns="49530" numCol="1" spcCol="1270" anchor="t" anchorCtr="0">
              <a:noAutofit/>
            </a:bodyPr>
            <a:lstStyle/>
            <a:p>
              <a:pPr lvl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kern="1200" dirty="0" smtClean="0"/>
                <a:t>Rechercher un point d’équilibre entre les attentes et les exigences des différents intervenants</a:t>
              </a:r>
              <a:endParaRPr lang="fr-FR" sz="1300" kern="1200" dirty="0"/>
            </a:p>
          </p:txBody>
        </p:sp>
        <p:sp>
          <p:nvSpPr>
            <p:cNvPr id="13" name="Forme libre 12"/>
            <p:cNvSpPr/>
            <p:nvPr/>
          </p:nvSpPr>
          <p:spPr>
            <a:xfrm>
              <a:off x="6157620" y="2576247"/>
              <a:ext cx="2554380" cy="1205443"/>
            </a:xfrm>
            <a:custGeom>
              <a:avLst/>
              <a:gdLst>
                <a:gd name="connsiteX0" fmla="*/ 0 w 2554380"/>
                <a:gd name="connsiteY0" fmla="*/ 301361 h 1205443"/>
                <a:gd name="connsiteX1" fmla="*/ 1951659 w 2554380"/>
                <a:gd name="connsiteY1" fmla="*/ 301361 h 1205443"/>
                <a:gd name="connsiteX2" fmla="*/ 1951659 w 2554380"/>
                <a:gd name="connsiteY2" fmla="*/ 0 h 1205443"/>
                <a:gd name="connsiteX3" fmla="*/ 2554380 w 2554380"/>
                <a:gd name="connsiteY3" fmla="*/ 602722 h 1205443"/>
                <a:gd name="connsiteX4" fmla="*/ 1951659 w 2554380"/>
                <a:gd name="connsiteY4" fmla="*/ 1205443 h 1205443"/>
                <a:gd name="connsiteX5" fmla="*/ 1951659 w 2554380"/>
                <a:gd name="connsiteY5" fmla="*/ 904082 h 1205443"/>
                <a:gd name="connsiteX6" fmla="*/ 0 w 2554380"/>
                <a:gd name="connsiteY6" fmla="*/ 904082 h 1205443"/>
                <a:gd name="connsiteX7" fmla="*/ 0 w 2554380"/>
                <a:gd name="connsiteY7" fmla="*/ 301361 h 1205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54380" h="1205443">
                  <a:moveTo>
                    <a:pt x="0" y="301361"/>
                  </a:moveTo>
                  <a:lnTo>
                    <a:pt x="1951659" y="301361"/>
                  </a:lnTo>
                  <a:lnTo>
                    <a:pt x="1951659" y="0"/>
                  </a:lnTo>
                  <a:lnTo>
                    <a:pt x="2554380" y="602722"/>
                  </a:lnTo>
                  <a:lnTo>
                    <a:pt x="1951659" y="1205443"/>
                  </a:lnTo>
                  <a:lnTo>
                    <a:pt x="1951659" y="904082"/>
                  </a:lnTo>
                  <a:lnTo>
                    <a:pt x="0" y="904082"/>
                  </a:lnTo>
                  <a:lnTo>
                    <a:pt x="0" y="301361"/>
                  </a:lnTo>
                  <a:close/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spcFirstLastPara="0" vert="horz" wrap="square" lIns="72000" tIns="350891" rIns="180000" bIns="348161" numCol="1" spcCol="1270" anchor="ctr" anchorCtr="0">
              <a:noAutofit/>
            </a:bodyPr>
            <a:lstStyle/>
            <a:p>
              <a:pPr lvl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400" b="1" kern="1200" dirty="0" smtClean="0"/>
                <a:t>Respect des engagements</a:t>
              </a:r>
              <a:endParaRPr lang="fr-FR" sz="1400" b="1" kern="1200" dirty="0"/>
            </a:p>
          </p:txBody>
        </p:sp>
        <p:sp>
          <p:nvSpPr>
            <p:cNvPr id="14" name="Forme libre 13"/>
            <p:cNvSpPr/>
            <p:nvPr/>
          </p:nvSpPr>
          <p:spPr>
            <a:xfrm>
              <a:off x="6175930" y="3510759"/>
              <a:ext cx="1925927" cy="2213042"/>
            </a:xfrm>
            <a:custGeom>
              <a:avLst/>
              <a:gdLst>
                <a:gd name="connsiteX0" fmla="*/ 0 w 1925927"/>
                <a:gd name="connsiteY0" fmla="*/ 0 h 2213042"/>
                <a:gd name="connsiteX1" fmla="*/ 1925927 w 1925927"/>
                <a:gd name="connsiteY1" fmla="*/ 0 h 2213042"/>
                <a:gd name="connsiteX2" fmla="*/ 1925927 w 1925927"/>
                <a:gd name="connsiteY2" fmla="*/ 2213042 h 2213042"/>
                <a:gd name="connsiteX3" fmla="*/ 0 w 1925927"/>
                <a:gd name="connsiteY3" fmla="*/ 2213042 h 2213042"/>
                <a:gd name="connsiteX4" fmla="*/ 0 w 1925927"/>
                <a:gd name="connsiteY4" fmla="*/ 0 h 2213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25927" h="2213042">
                  <a:moveTo>
                    <a:pt x="0" y="0"/>
                  </a:moveTo>
                  <a:lnTo>
                    <a:pt x="1925927" y="0"/>
                  </a:lnTo>
                  <a:lnTo>
                    <a:pt x="1925927" y="2213042"/>
                  </a:lnTo>
                  <a:lnTo>
                    <a:pt x="0" y="2213042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72000" tIns="108000" rIns="72000" bIns="49530" numCol="1" spcCol="1270" anchor="t" anchorCtr="0">
              <a:noAutofit/>
            </a:bodyPr>
            <a:lstStyle/>
            <a:p>
              <a:pPr lvl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kern="1200" dirty="0" smtClean="0"/>
                <a:t>Respecter les engagements pris par le Maroc dans le cadre des accords d’association de libre-échange</a:t>
              </a:r>
              <a:endParaRPr lang="fr-FR" sz="13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74460129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Démarche de la réforme du décret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  <p:custDataLst>
              <p:tags r:id="rId2"/>
            </p:custDataLst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Une </a:t>
            </a:r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démarche 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participative et largement concertée, </a:t>
            </a:r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avec 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implication effective de l’ensemble des intervenants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4" name="Groupe 3"/>
          <p:cNvGrpSpPr/>
          <p:nvPr>
            <p:custDataLst>
              <p:tags r:id="rId3"/>
            </p:custDataLst>
          </p:nvPr>
        </p:nvGrpSpPr>
        <p:grpSpPr>
          <a:xfrm>
            <a:off x="522925" y="1631704"/>
            <a:ext cx="7336129" cy="4450347"/>
            <a:chOff x="903935" y="771728"/>
            <a:chExt cx="7336129" cy="4450347"/>
          </a:xfrm>
        </p:grpSpPr>
        <p:sp>
          <p:nvSpPr>
            <p:cNvPr id="5" name="Forme libre 4"/>
            <p:cNvSpPr/>
            <p:nvPr>
              <p:custDataLst>
                <p:tags r:id="rId4"/>
              </p:custDataLst>
            </p:nvPr>
          </p:nvSpPr>
          <p:spPr>
            <a:xfrm>
              <a:off x="3662368" y="3402813"/>
              <a:ext cx="1819262" cy="1819262"/>
            </a:xfrm>
            <a:custGeom>
              <a:avLst/>
              <a:gdLst>
                <a:gd name="connsiteX0" fmla="*/ 0 w 1819262"/>
                <a:gd name="connsiteY0" fmla="*/ 909631 h 1819262"/>
                <a:gd name="connsiteX1" fmla="*/ 909631 w 1819262"/>
                <a:gd name="connsiteY1" fmla="*/ 0 h 1819262"/>
                <a:gd name="connsiteX2" fmla="*/ 1819262 w 1819262"/>
                <a:gd name="connsiteY2" fmla="*/ 909631 h 1819262"/>
                <a:gd name="connsiteX3" fmla="*/ 909631 w 1819262"/>
                <a:gd name="connsiteY3" fmla="*/ 1819262 h 1819262"/>
                <a:gd name="connsiteX4" fmla="*/ 0 w 1819262"/>
                <a:gd name="connsiteY4" fmla="*/ 909631 h 1819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9262" h="1819262">
                  <a:moveTo>
                    <a:pt x="0" y="909631"/>
                  </a:moveTo>
                  <a:cubicBezTo>
                    <a:pt x="0" y="407256"/>
                    <a:pt x="407256" y="0"/>
                    <a:pt x="909631" y="0"/>
                  </a:cubicBezTo>
                  <a:cubicBezTo>
                    <a:pt x="1412006" y="0"/>
                    <a:pt x="1819262" y="407256"/>
                    <a:pt x="1819262" y="909631"/>
                  </a:cubicBezTo>
                  <a:cubicBezTo>
                    <a:pt x="1819262" y="1412006"/>
                    <a:pt x="1412006" y="1819262"/>
                    <a:pt x="909631" y="1819262"/>
                  </a:cubicBezTo>
                  <a:cubicBezTo>
                    <a:pt x="407256" y="1819262"/>
                    <a:pt x="0" y="1412006"/>
                    <a:pt x="0" y="909631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5666" tIns="255666" rIns="255666" bIns="255666" numCol="1" spcCol="1270" anchor="ctr" anchorCtr="0">
              <a:noAutofit/>
            </a:bodyPr>
            <a:lstStyle/>
            <a:p>
              <a:pPr defTabSz="1155700">
                <a:lnSpc>
                  <a:spcPct val="90000"/>
                </a:lnSpc>
                <a:spcAft>
                  <a:spcPct val="35000"/>
                </a:spcAft>
              </a:pPr>
              <a:r>
                <a:rPr lang="fr-FR" sz="1200" b="1" dirty="0"/>
                <a:t>Réforme du </a:t>
              </a:r>
            </a:p>
            <a:p>
              <a:pPr defTabSz="1155700">
                <a:lnSpc>
                  <a:spcPct val="90000"/>
                </a:lnSpc>
                <a:spcAft>
                  <a:spcPct val="35000"/>
                </a:spcAft>
              </a:pPr>
              <a:r>
                <a:rPr lang="fr-FR" sz="1200" b="1" dirty="0" smtClean="0"/>
                <a:t>décret régissant </a:t>
              </a:r>
              <a:r>
                <a:rPr lang="fr-FR" sz="1200" b="1" dirty="0"/>
                <a:t>les marchés publics</a:t>
              </a:r>
            </a:p>
          </p:txBody>
        </p:sp>
        <p:sp>
          <p:nvSpPr>
            <p:cNvPr id="6" name="Flèche gauche 5"/>
            <p:cNvSpPr/>
            <p:nvPr>
              <p:custDataLst>
                <p:tags r:id="rId5"/>
              </p:custDataLst>
            </p:nvPr>
          </p:nvSpPr>
          <p:spPr>
            <a:xfrm rot="10800000">
              <a:off x="1540677" y="4053200"/>
              <a:ext cx="2004998" cy="518489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Forme libre 6"/>
            <p:cNvSpPr/>
            <p:nvPr>
              <p:custDataLst>
                <p:tags r:id="rId6"/>
              </p:custDataLst>
            </p:nvPr>
          </p:nvSpPr>
          <p:spPr>
            <a:xfrm>
              <a:off x="903935" y="3803051"/>
              <a:ext cx="1273483" cy="1018786"/>
            </a:xfrm>
            <a:custGeom>
              <a:avLst/>
              <a:gdLst>
                <a:gd name="connsiteX0" fmla="*/ 0 w 1273483"/>
                <a:gd name="connsiteY0" fmla="*/ 101879 h 1018786"/>
                <a:gd name="connsiteX1" fmla="*/ 101879 w 1273483"/>
                <a:gd name="connsiteY1" fmla="*/ 0 h 1018786"/>
                <a:gd name="connsiteX2" fmla="*/ 1171604 w 1273483"/>
                <a:gd name="connsiteY2" fmla="*/ 0 h 1018786"/>
                <a:gd name="connsiteX3" fmla="*/ 1273483 w 1273483"/>
                <a:gd name="connsiteY3" fmla="*/ 101879 h 1018786"/>
                <a:gd name="connsiteX4" fmla="*/ 1273483 w 1273483"/>
                <a:gd name="connsiteY4" fmla="*/ 916907 h 1018786"/>
                <a:gd name="connsiteX5" fmla="*/ 1171604 w 1273483"/>
                <a:gd name="connsiteY5" fmla="*/ 1018786 h 1018786"/>
                <a:gd name="connsiteX6" fmla="*/ 101879 w 1273483"/>
                <a:gd name="connsiteY6" fmla="*/ 1018786 h 1018786"/>
                <a:gd name="connsiteX7" fmla="*/ 0 w 1273483"/>
                <a:gd name="connsiteY7" fmla="*/ 916907 h 1018786"/>
                <a:gd name="connsiteX8" fmla="*/ 0 w 1273483"/>
                <a:gd name="connsiteY8" fmla="*/ 101879 h 1018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73483" h="1018786">
                  <a:moveTo>
                    <a:pt x="0" y="101879"/>
                  </a:moveTo>
                  <a:cubicBezTo>
                    <a:pt x="0" y="45613"/>
                    <a:pt x="45613" y="0"/>
                    <a:pt x="101879" y="0"/>
                  </a:cubicBezTo>
                  <a:lnTo>
                    <a:pt x="1171604" y="0"/>
                  </a:lnTo>
                  <a:cubicBezTo>
                    <a:pt x="1227870" y="0"/>
                    <a:pt x="1273483" y="45613"/>
                    <a:pt x="1273483" y="101879"/>
                  </a:cubicBezTo>
                  <a:lnTo>
                    <a:pt x="1273483" y="916907"/>
                  </a:lnTo>
                  <a:cubicBezTo>
                    <a:pt x="1273483" y="973173"/>
                    <a:pt x="1227870" y="1018786"/>
                    <a:pt x="1171604" y="1018786"/>
                  </a:cubicBezTo>
                  <a:lnTo>
                    <a:pt x="101879" y="1018786"/>
                  </a:lnTo>
                  <a:cubicBezTo>
                    <a:pt x="45613" y="1018786"/>
                    <a:pt x="0" y="973173"/>
                    <a:pt x="0" y="916907"/>
                  </a:cubicBezTo>
                  <a:lnTo>
                    <a:pt x="0" y="10187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2035" tIns="122035" rIns="122035" bIns="122035" numCol="1" spcCol="1270" anchor="ctr" anchorCtr="0">
              <a:noAutofit/>
            </a:bodyPr>
            <a:lstStyle/>
            <a:p>
              <a:pPr defTabSz="2222500">
                <a:lnSpc>
                  <a:spcPct val="90000"/>
                </a:lnSpc>
                <a:spcAft>
                  <a:spcPct val="35000"/>
                </a:spcAft>
              </a:pPr>
              <a:r>
                <a:rPr lang="fr-FR" sz="1200" dirty="0"/>
                <a:t>Acheteurs publics</a:t>
              </a:r>
            </a:p>
          </p:txBody>
        </p:sp>
        <p:sp>
          <p:nvSpPr>
            <p:cNvPr id="8" name="Flèche gauche 7"/>
            <p:cNvSpPr/>
            <p:nvPr>
              <p:custDataLst>
                <p:tags r:id="rId7"/>
              </p:custDataLst>
            </p:nvPr>
          </p:nvSpPr>
          <p:spPr>
            <a:xfrm rot="12600000">
              <a:off x="1812487" y="3038788"/>
              <a:ext cx="2004998" cy="518489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Forme libre 8"/>
            <p:cNvSpPr/>
            <p:nvPr>
              <p:custDataLst>
                <p:tags r:id="rId8"/>
              </p:custDataLst>
            </p:nvPr>
          </p:nvSpPr>
          <p:spPr>
            <a:xfrm>
              <a:off x="1310055" y="2287390"/>
              <a:ext cx="1273483" cy="1018786"/>
            </a:xfrm>
            <a:custGeom>
              <a:avLst/>
              <a:gdLst>
                <a:gd name="connsiteX0" fmla="*/ 0 w 1273483"/>
                <a:gd name="connsiteY0" fmla="*/ 101879 h 1018786"/>
                <a:gd name="connsiteX1" fmla="*/ 101879 w 1273483"/>
                <a:gd name="connsiteY1" fmla="*/ 0 h 1018786"/>
                <a:gd name="connsiteX2" fmla="*/ 1171604 w 1273483"/>
                <a:gd name="connsiteY2" fmla="*/ 0 h 1018786"/>
                <a:gd name="connsiteX3" fmla="*/ 1273483 w 1273483"/>
                <a:gd name="connsiteY3" fmla="*/ 101879 h 1018786"/>
                <a:gd name="connsiteX4" fmla="*/ 1273483 w 1273483"/>
                <a:gd name="connsiteY4" fmla="*/ 916907 h 1018786"/>
                <a:gd name="connsiteX5" fmla="*/ 1171604 w 1273483"/>
                <a:gd name="connsiteY5" fmla="*/ 1018786 h 1018786"/>
                <a:gd name="connsiteX6" fmla="*/ 101879 w 1273483"/>
                <a:gd name="connsiteY6" fmla="*/ 1018786 h 1018786"/>
                <a:gd name="connsiteX7" fmla="*/ 0 w 1273483"/>
                <a:gd name="connsiteY7" fmla="*/ 916907 h 1018786"/>
                <a:gd name="connsiteX8" fmla="*/ 0 w 1273483"/>
                <a:gd name="connsiteY8" fmla="*/ 101879 h 1018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73483" h="1018786">
                  <a:moveTo>
                    <a:pt x="0" y="101879"/>
                  </a:moveTo>
                  <a:cubicBezTo>
                    <a:pt x="0" y="45613"/>
                    <a:pt x="45613" y="0"/>
                    <a:pt x="101879" y="0"/>
                  </a:cubicBezTo>
                  <a:lnTo>
                    <a:pt x="1171604" y="0"/>
                  </a:lnTo>
                  <a:cubicBezTo>
                    <a:pt x="1227870" y="0"/>
                    <a:pt x="1273483" y="45613"/>
                    <a:pt x="1273483" y="101879"/>
                  </a:cubicBezTo>
                  <a:lnTo>
                    <a:pt x="1273483" y="916907"/>
                  </a:lnTo>
                  <a:cubicBezTo>
                    <a:pt x="1273483" y="973173"/>
                    <a:pt x="1227870" y="1018786"/>
                    <a:pt x="1171604" y="1018786"/>
                  </a:cubicBezTo>
                  <a:lnTo>
                    <a:pt x="101879" y="1018786"/>
                  </a:lnTo>
                  <a:cubicBezTo>
                    <a:pt x="45613" y="1018786"/>
                    <a:pt x="0" y="973173"/>
                    <a:pt x="0" y="916907"/>
                  </a:cubicBezTo>
                  <a:lnTo>
                    <a:pt x="0" y="10187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2035" tIns="122035" rIns="122035" bIns="122035" numCol="1" spcCol="1270" anchor="ctr" anchorCtr="0">
              <a:noAutofit/>
            </a:bodyPr>
            <a:lstStyle/>
            <a:p>
              <a:pPr defTabSz="2222500">
                <a:lnSpc>
                  <a:spcPct val="90000"/>
                </a:lnSpc>
                <a:spcAft>
                  <a:spcPct val="35000"/>
                </a:spcAft>
              </a:pPr>
              <a:r>
                <a:rPr lang="fr-FR" sz="1200" dirty="0"/>
                <a:t>Opérateurs économiques</a:t>
              </a:r>
            </a:p>
          </p:txBody>
        </p:sp>
        <p:sp>
          <p:nvSpPr>
            <p:cNvPr id="10" name="Flèche gauche 9"/>
            <p:cNvSpPr/>
            <p:nvPr>
              <p:custDataLst>
                <p:tags r:id="rId9"/>
              </p:custDataLst>
            </p:nvPr>
          </p:nvSpPr>
          <p:spPr>
            <a:xfrm rot="14400000">
              <a:off x="2555088" y="2296187"/>
              <a:ext cx="2004998" cy="518489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Forme libre 10"/>
            <p:cNvSpPr/>
            <p:nvPr>
              <p:custDataLst>
                <p:tags r:id="rId10"/>
              </p:custDataLst>
            </p:nvPr>
          </p:nvSpPr>
          <p:spPr>
            <a:xfrm>
              <a:off x="2419596" y="1177849"/>
              <a:ext cx="1273483" cy="1018786"/>
            </a:xfrm>
            <a:custGeom>
              <a:avLst/>
              <a:gdLst>
                <a:gd name="connsiteX0" fmla="*/ 0 w 1273483"/>
                <a:gd name="connsiteY0" fmla="*/ 101879 h 1018786"/>
                <a:gd name="connsiteX1" fmla="*/ 101879 w 1273483"/>
                <a:gd name="connsiteY1" fmla="*/ 0 h 1018786"/>
                <a:gd name="connsiteX2" fmla="*/ 1171604 w 1273483"/>
                <a:gd name="connsiteY2" fmla="*/ 0 h 1018786"/>
                <a:gd name="connsiteX3" fmla="*/ 1273483 w 1273483"/>
                <a:gd name="connsiteY3" fmla="*/ 101879 h 1018786"/>
                <a:gd name="connsiteX4" fmla="*/ 1273483 w 1273483"/>
                <a:gd name="connsiteY4" fmla="*/ 916907 h 1018786"/>
                <a:gd name="connsiteX5" fmla="*/ 1171604 w 1273483"/>
                <a:gd name="connsiteY5" fmla="*/ 1018786 h 1018786"/>
                <a:gd name="connsiteX6" fmla="*/ 101879 w 1273483"/>
                <a:gd name="connsiteY6" fmla="*/ 1018786 h 1018786"/>
                <a:gd name="connsiteX7" fmla="*/ 0 w 1273483"/>
                <a:gd name="connsiteY7" fmla="*/ 916907 h 1018786"/>
                <a:gd name="connsiteX8" fmla="*/ 0 w 1273483"/>
                <a:gd name="connsiteY8" fmla="*/ 101879 h 1018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73483" h="1018786">
                  <a:moveTo>
                    <a:pt x="0" y="101879"/>
                  </a:moveTo>
                  <a:cubicBezTo>
                    <a:pt x="0" y="45613"/>
                    <a:pt x="45613" y="0"/>
                    <a:pt x="101879" y="0"/>
                  </a:cubicBezTo>
                  <a:lnTo>
                    <a:pt x="1171604" y="0"/>
                  </a:lnTo>
                  <a:cubicBezTo>
                    <a:pt x="1227870" y="0"/>
                    <a:pt x="1273483" y="45613"/>
                    <a:pt x="1273483" y="101879"/>
                  </a:cubicBezTo>
                  <a:lnTo>
                    <a:pt x="1273483" y="916907"/>
                  </a:lnTo>
                  <a:cubicBezTo>
                    <a:pt x="1273483" y="973173"/>
                    <a:pt x="1227870" y="1018786"/>
                    <a:pt x="1171604" y="1018786"/>
                  </a:cubicBezTo>
                  <a:lnTo>
                    <a:pt x="101879" y="1018786"/>
                  </a:lnTo>
                  <a:cubicBezTo>
                    <a:pt x="45613" y="1018786"/>
                    <a:pt x="0" y="973173"/>
                    <a:pt x="0" y="916907"/>
                  </a:cubicBezTo>
                  <a:lnTo>
                    <a:pt x="0" y="10187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2035" tIns="122035" rIns="122035" bIns="122035" numCol="1" spcCol="1270" anchor="ctr" anchorCtr="0">
              <a:noAutofit/>
            </a:bodyPr>
            <a:lstStyle/>
            <a:p>
              <a:pPr defTabSz="2222500">
                <a:lnSpc>
                  <a:spcPct val="90000"/>
                </a:lnSpc>
                <a:spcAft>
                  <a:spcPct val="35000"/>
                </a:spcAft>
              </a:pPr>
              <a:r>
                <a:rPr lang="fr-FR" sz="1200" dirty="0"/>
                <a:t>Organes de contrôles</a:t>
              </a:r>
            </a:p>
          </p:txBody>
        </p:sp>
        <p:sp>
          <p:nvSpPr>
            <p:cNvPr id="12" name="Flèche gauche 11"/>
            <p:cNvSpPr/>
            <p:nvPr>
              <p:custDataLst>
                <p:tags r:id="rId11"/>
              </p:custDataLst>
            </p:nvPr>
          </p:nvSpPr>
          <p:spPr>
            <a:xfrm rot="16200000">
              <a:off x="3569500" y="2024376"/>
              <a:ext cx="2004998" cy="518489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Forme libre 12"/>
            <p:cNvSpPr/>
            <p:nvPr>
              <p:custDataLst>
                <p:tags r:id="rId12"/>
              </p:custDataLst>
            </p:nvPr>
          </p:nvSpPr>
          <p:spPr>
            <a:xfrm>
              <a:off x="3935258" y="771728"/>
              <a:ext cx="1273483" cy="1018786"/>
            </a:xfrm>
            <a:custGeom>
              <a:avLst/>
              <a:gdLst>
                <a:gd name="connsiteX0" fmla="*/ 0 w 1273483"/>
                <a:gd name="connsiteY0" fmla="*/ 101879 h 1018786"/>
                <a:gd name="connsiteX1" fmla="*/ 101879 w 1273483"/>
                <a:gd name="connsiteY1" fmla="*/ 0 h 1018786"/>
                <a:gd name="connsiteX2" fmla="*/ 1171604 w 1273483"/>
                <a:gd name="connsiteY2" fmla="*/ 0 h 1018786"/>
                <a:gd name="connsiteX3" fmla="*/ 1273483 w 1273483"/>
                <a:gd name="connsiteY3" fmla="*/ 101879 h 1018786"/>
                <a:gd name="connsiteX4" fmla="*/ 1273483 w 1273483"/>
                <a:gd name="connsiteY4" fmla="*/ 916907 h 1018786"/>
                <a:gd name="connsiteX5" fmla="*/ 1171604 w 1273483"/>
                <a:gd name="connsiteY5" fmla="*/ 1018786 h 1018786"/>
                <a:gd name="connsiteX6" fmla="*/ 101879 w 1273483"/>
                <a:gd name="connsiteY6" fmla="*/ 1018786 h 1018786"/>
                <a:gd name="connsiteX7" fmla="*/ 0 w 1273483"/>
                <a:gd name="connsiteY7" fmla="*/ 916907 h 1018786"/>
                <a:gd name="connsiteX8" fmla="*/ 0 w 1273483"/>
                <a:gd name="connsiteY8" fmla="*/ 101879 h 1018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73483" h="1018786">
                  <a:moveTo>
                    <a:pt x="0" y="101879"/>
                  </a:moveTo>
                  <a:cubicBezTo>
                    <a:pt x="0" y="45613"/>
                    <a:pt x="45613" y="0"/>
                    <a:pt x="101879" y="0"/>
                  </a:cubicBezTo>
                  <a:lnTo>
                    <a:pt x="1171604" y="0"/>
                  </a:lnTo>
                  <a:cubicBezTo>
                    <a:pt x="1227870" y="0"/>
                    <a:pt x="1273483" y="45613"/>
                    <a:pt x="1273483" y="101879"/>
                  </a:cubicBezTo>
                  <a:lnTo>
                    <a:pt x="1273483" y="916907"/>
                  </a:lnTo>
                  <a:cubicBezTo>
                    <a:pt x="1273483" y="973173"/>
                    <a:pt x="1227870" y="1018786"/>
                    <a:pt x="1171604" y="1018786"/>
                  </a:cubicBezTo>
                  <a:lnTo>
                    <a:pt x="101879" y="1018786"/>
                  </a:lnTo>
                  <a:cubicBezTo>
                    <a:pt x="45613" y="1018786"/>
                    <a:pt x="0" y="973173"/>
                    <a:pt x="0" y="916907"/>
                  </a:cubicBezTo>
                  <a:lnTo>
                    <a:pt x="0" y="10187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2035" tIns="122035" rIns="122035" bIns="122035" numCol="1" spcCol="1270" anchor="ctr" anchorCtr="0">
              <a:noAutofit/>
            </a:bodyPr>
            <a:lstStyle/>
            <a:p>
              <a:pPr defTabSz="2222500">
                <a:lnSpc>
                  <a:spcPct val="90000"/>
                </a:lnSpc>
                <a:spcAft>
                  <a:spcPct val="35000"/>
                </a:spcAft>
              </a:pPr>
              <a:r>
                <a:rPr lang="fr-FR" sz="1200" dirty="0"/>
                <a:t>Instance de régulation et recours</a:t>
              </a:r>
            </a:p>
          </p:txBody>
        </p:sp>
        <p:sp>
          <p:nvSpPr>
            <p:cNvPr id="14" name="Flèche gauche 13"/>
            <p:cNvSpPr/>
            <p:nvPr>
              <p:custDataLst>
                <p:tags r:id="rId13"/>
              </p:custDataLst>
            </p:nvPr>
          </p:nvSpPr>
          <p:spPr>
            <a:xfrm rot="18000000">
              <a:off x="4583912" y="2296187"/>
              <a:ext cx="2004998" cy="518489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Forme libre 14"/>
            <p:cNvSpPr/>
            <p:nvPr>
              <p:custDataLst>
                <p:tags r:id="rId14"/>
              </p:custDataLst>
            </p:nvPr>
          </p:nvSpPr>
          <p:spPr>
            <a:xfrm>
              <a:off x="5450919" y="1177849"/>
              <a:ext cx="1273483" cy="1018786"/>
            </a:xfrm>
            <a:custGeom>
              <a:avLst/>
              <a:gdLst>
                <a:gd name="connsiteX0" fmla="*/ 0 w 1273483"/>
                <a:gd name="connsiteY0" fmla="*/ 101879 h 1018786"/>
                <a:gd name="connsiteX1" fmla="*/ 101879 w 1273483"/>
                <a:gd name="connsiteY1" fmla="*/ 0 h 1018786"/>
                <a:gd name="connsiteX2" fmla="*/ 1171604 w 1273483"/>
                <a:gd name="connsiteY2" fmla="*/ 0 h 1018786"/>
                <a:gd name="connsiteX3" fmla="*/ 1273483 w 1273483"/>
                <a:gd name="connsiteY3" fmla="*/ 101879 h 1018786"/>
                <a:gd name="connsiteX4" fmla="*/ 1273483 w 1273483"/>
                <a:gd name="connsiteY4" fmla="*/ 916907 h 1018786"/>
                <a:gd name="connsiteX5" fmla="*/ 1171604 w 1273483"/>
                <a:gd name="connsiteY5" fmla="*/ 1018786 h 1018786"/>
                <a:gd name="connsiteX6" fmla="*/ 101879 w 1273483"/>
                <a:gd name="connsiteY6" fmla="*/ 1018786 h 1018786"/>
                <a:gd name="connsiteX7" fmla="*/ 0 w 1273483"/>
                <a:gd name="connsiteY7" fmla="*/ 916907 h 1018786"/>
                <a:gd name="connsiteX8" fmla="*/ 0 w 1273483"/>
                <a:gd name="connsiteY8" fmla="*/ 101879 h 1018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73483" h="1018786">
                  <a:moveTo>
                    <a:pt x="0" y="101879"/>
                  </a:moveTo>
                  <a:cubicBezTo>
                    <a:pt x="0" y="45613"/>
                    <a:pt x="45613" y="0"/>
                    <a:pt x="101879" y="0"/>
                  </a:cubicBezTo>
                  <a:lnTo>
                    <a:pt x="1171604" y="0"/>
                  </a:lnTo>
                  <a:cubicBezTo>
                    <a:pt x="1227870" y="0"/>
                    <a:pt x="1273483" y="45613"/>
                    <a:pt x="1273483" y="101879"/>
                  </a:cubicBezTo>
                  <a:lnTo>
                    <a:pt x="1273483" y="916907"/>
                  </a:lnTo>
                  <a:cubicBezTo>
                    <a:pt x="1273483" y="973173"/>
                    <a:pt x="1227870" y="1018786"/>
                    <a:pt x="1171604" y="1018786"/>
                  </a:cubicBezTo>
                  <a:lnTo>
                    <a:pt x="101879" y="1018786"/>
                  </a:lnTo>
                  <a:cubicBezTo>
                    <a:pt x="45613" y="1018786"/>
                    <a:pt x="0" y="973173"/>
                    <a:pt x="0" y="916907"/>
                  </a:cubicBezTo>
                  <a:lnTo>
                    <a:pt x="0" y="101879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2035" tIns="122035" rIns="122035" bIns="122035" numCol="1" spcCol="1270" anchor="ctr" anchorCtr="0">
              <a:noAutofit/>
            </a:bodyPr>
            <a:lstStyle/>
            <a:p>
              <a:pPr defTabSz="2222500">
                <a:lnSpc>
                  <a:spcPct val="90000"/>
                </a:lnSpc>
                <a:spcAft>
                  <a:spcPct val="35000"/>
                </a:spcAft>
              </a:pPr>
              <a:r>
                <a:rPr lang="fr-FR" sz="1200" dirty="0"/>
                <a:t>Parlement</a:t>
              </a:r>
            </a:p>
          </p:txBody>
        </p:sp>
        <p:sp>
          <p:nvSpPr>
            <p:cNvPr id="16" name="Flèche gauche 15"/>
            <p:cNvSpPr/>
            <p:nvPr>
              <p:custDataLst>
                <p:tags r:id="rId15"/>
              </p:custDataLst>
            </p:nvPr>
          </p:nvSpPr>
          <p:spPr>
            <a:xfrm rot="19800000">
              <a:off x="5326513" y="3038788"/>
              <a:ext cx="2004998" cy="518489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Forme libre 16"/>
            <p:cNvSpPr/>
            <p:nvPr>
              <p:custDataLst>
                <p:tags r:id="rId16"/>
              </p:custDataLst>
            </p:nvPr>
          </p:nvSpPr>
          <p:spPr>
            <a:xfrm>
              <a:off x="6560460" y="2287390"/>
              <a:ext cx="1273483" cy="1018786"/>
            </a:xfrm>
            <a:custGeom>
              <a:avLst/>
              <a:gdLst>
                <a:gd name="connsiteX0" fmla="*/ 0 w 1273483"/>
                <a:gd name="connsiteY0" fmla="*/ 101879 h 1018786"/>
                <a:gd name="connsiteX1" fmla="*/ 101879 w 1273483"/>
                <a:gd name="connsiteY1" fmla="*/ 0 h 1018786"/>
                <a:gd name="connsiteX2" fmla="*/ 1171604 w 1273483"/>
                <a:gd name="connsiteY2" fmla="*/ 0 h 1018786"/>
                <a:gd name="connsiteX3" fmla="*/ 1273483 w 1273483"/>
                <a:gd name="connsiteY3" fmla="*/ 101879 h 1018786"/>
                <a:gd name="connsiteX4" fmla="*/ 1273483 w 1273483"/>
                <a:gd name="connsiteY4" fmla="*/ 916907 h 1018786"/>
                <a:gd name="connsiteX5" fmla="*/ 1171604 w 1273483"/>
                <a:gd name="connsiteY5" fmla="*/ 1018786 h 1018786"/>
                <a:gd name="connsiteX6" fmla="*/ 101879 w 1273483"/>
                <a:gd name="connsiteY6" fmla="*/ 1018786 h 1018786"/>
                <a:gd name="connsiteX7" fmla="*/ 0 w 1273483"/>
                <a:gd name="connsiteY7" fmla="*/ 916907 h 1018786"/>
                <a:gd name="connsiteX8" fmla="*/ 0 w 1273483"/>
                <a:gd name="connsiteY8" fmla="*/ 101879 h 1018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73483" h="1018786">
                  <a:moveTo>
                    <a:pt x="0" y="101879"/>
                  </a:moveTo>
                  <a:cubicBezTo>
                    <a:pt x="0" y="45613"/>
                    <a:pt x="45613" y="0"/>
                    <a:pt x="101879" y="0"/>
                  </a:cubicBezTo>
                  <a:lnTo>
                    <a:pt x="1171604" y="0"/>
                  </a:lnTo>
                  <a:cubicBezTo>
                    <a:pt x="1227870" y="0"/>
                    <a:pt x="1273483" y="45613"/>
                    <a:pt x="1273483" y="101879"/>
                  </a:cubicBezTo>
                  <a:lnTo>
                    <a:pt x="1273483" y="916907"/>
                  </a:lnTo>
                  <a:cubicBezTo>
                    <a:pt x="1273483" y="973173"/>
                    <a:pt x="1227870" y="1018786"/>
                    <a:pt x="1171604" y="1018786"/>
                  </a:cubicBezTo>
                  <a:lnTo>
                    <a:pt x="101879" y="1018786"/>
                  </a:lnTo>
                  <a:cubicBezTo>
                    <a:pt x="45613" y="1018786"/>
                    <a:pt x="0" y="973173"/>
                    <a:pt x="0" y="916907"/>
                  </a:cubicBezTo>
                  <a:lnTo>
                    <a:pt x="0" y="101879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2699" tIns="52699" rIns="52699" bIns="52699" numCol="1" spcCol="1270" anchor="ctr" anchorCtr="0">
              <a:noAutofit/>
            </a:bodyPr>
            <a:lstStyle/>
            <a:p>
              <a:pPr defTabSz="533400">
                <a:spcAft>
                  <a:spcPts val="0"/>
                </a:spcAft>
              </a:pPr>
              <a:r>
                <a:rPr lang="fr-FR" sz="1200" b="1" dirty="0"/>
                <a:t>Bailleurs </a:t>
              </a:r>
            </a:p>
            <a:p>
              <a:pPr defTabSz="533400">
                <a:spcAft>
                  <a:spcPts val="0"/>
                </a:spcAft>
              </a:pPr>
              <a:r>
                <a:rPr lang="fr-FR" sz="1200" b="1" dirty="0"/>
                <a:t>de fonds</a:t>
              </a:r>
            </a:p>
          </p:txBody>
        </p:sp>
        <p:sp>
          <p:nvSpPr>
            <p:cNvPr id="18" name="Flèche gauche 17"/>
            <p:cNvSpPr/>
            <p:nvPr>
              <p:custDataLst>
                <p:tags r:id="rId17"/>
              </p:custDataLst>
            </p:nvPr>
          </p:nvSpPr>
          <p:spPr>
            <a:xfrm>
              <a:off x="5598324" y="4053200"/>
              <a:ext cx="2004998" cy="518489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Forme libre 18"/>
            <p:cNvSpPr/>
            <p:nvPr>
              <p:custDataLst>
                <p:tags r:id="rId18"/>
              </p:custDataLst>
            </p:nvPr>
          </p:nvSpPr>
          <p:spPr>
            <a:xfrm>
              <a:off x="6966581" y="3803051"/>
              <a:ext cx="1273483" cy="1018786"/>
            </a:xfrm>
            <a:custGeom>
              <a:avLst/>
              <a:gdLst>
                <a:gd name="connsiteX0" fmla="*/ 0 w 1273483"/>
                <a:gd name="connsiteY0" fmla="*/ 101879 h 1018786"/>
                <a:gd name="connsiteX1" fmla="*/ 101879 w 1273483"/>
                <a:gd name="connsiteY1" fmla="*/ 0 h 1018786"/>
                <a:gd name="connsiteX2" fmla="*/ 1171604 w 1273483"/>
                <a:gd name="connsiteY2" fmla="*/ 0 h 1018786"/>
                <a:gd name="connsiteX3" fmla="*/ 1273483 w 1273483"/>
                <a:gd name="connsiteY3" fmla="*/ 101879 h 1018786"/>
                <a:gd name="connsiteX4" fmla="*/ 1273483 w 1273483"/>
                <a:gd name="connsiteY4" fmla="*/ 916907 h 1018786"/>
                <a:gd name="connsiteX5" fmla="*/ 1171604 w 1273483"/>
                <a:gd name="connsiteY5" fmla="*/ 1018786 h 1018786"/>
                <a:gd name="connsiteX6" fmla="*/ 101879 w 1273483"/>
                <a:gd name="connsiteY6" fmla="*/ 1018786 h 1018786"/>
                <a:gd name="connsiteX7" fmla="*/ 0 w 1273483"/>
                <a:gd name="connsiteY7" fmla="*/ 916907 h 1018786"/>
                <a:gd name="connsiteX8" fmla="*/ 0 w 1273483"/>
                <a:gd name="connsiteY8" fmla="*/ 101879 h 1018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73483" h="1018786">
                  <a:moveTo>
                    <a:pt x="0" y="101879"/>
                  </a:moveTo>
                  <a:cubicBezTo>
                    <a:pt x="0" y="45613"/>
                    <a:pt x="45613" y="0"/>
                    <a:pt x="101879" y="0"/>
                  </a:cubicBezTo>
                  <a:lnTo>
                    <a:pt x="1171604" y="0"/>
                  </a:lnTo>
                  <a:cubicBezTo>
                    <a:pt x="1227870" y="0"/>
                    <a:pt x="1273483" y="45613"/>
                    <a:pt x="1273483" y="101879"/>
                  </a:cubicBezTo>
                  <a:lnTo>
                    <a:pt x="1273483" y="916907"/>
                  </a:lnTo>
                  <a:cubicBezTo>
                    <a:pt x="1273483" y="973173"/>
                    <a:pt x="1227870" y="1018786"/>
                    <a:pt x="1171604" y="1018786"/>
                  </a:cubicBezTo>
                  <a:lnTo>
                    <a:pt x="101879" y="1018786"/>
                  </a:lnTo>
                  <a:cubicBezTo>
                    <a:pt x="45613" y="1018786"/>
                    <a:pt x="0" y="973173"/>
                    <a:pt x="0" y="916907"/>
                  </a:cubicBezTo>
                  <a:lnTo>
                    <a:pt x="0" y="101879"/>
                  </a:lnTo>
                  <a:close/>
                </a:path>
              </a:pathLst>
            </a:cu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2699" tIns="52699" rIns="52699" bIns="52699" numCol="1" spcCol="1270" anchor="ctr" anchorCtr="0">
              <a:noAutofit/>
            </a:bodyPr>
            <a:lstStyle/>
            <a:p>
              <a:pPr defTabSz="533400">
                <a:spcAft>
                  <a:spcPts val="0"/>
                </a:spcAft>
              </a:pPr>
              <a:r>
                <a:rPr lang="fr-FR" sz="1200" b="1" dirty="0"/>
                <a:t>Société civile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5090787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algn="ctr"/>
            <a:r>
              <a:rPr lang="fr-FR" dirty="0" smtClean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Démarche de la réforme du décret 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Une démarche participative et largement concertée, avec implication effective de l’ensemble des intervenants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/>
        <p:txBody>
          <a:bodyPr/>
          <a:lstStyle/>
          <a:p>
            <a:pPr marL="174625" indent="-174625">
              <a:spcBef>
                <a:spcPts val="200"/>
              </a:spcBef>
              <a:buFont typeface="Wingdings" panose="05000000000000000000" pitchFamily="2" charset="2"/>
              <a:buChar char="§"/>
            </a:pPr>
            <a:endParaRPr lang="fr-FR" sz="1400" dirty="0" smtClean="0"/>
          </a:p>
          <a:p>
            <a:pPr marL="174625" indent="-174625">
              <a:spcBef>
                <a:spcPts val="200"/>
              </a:spcBef>
              <a:buFont typeface="Wingdings" panose="05000000000000000000" pitchFamily="2" charset="2"/>
              <a:buChar char="§"/>
            </a:pPr>
            <a:endParaRPr lang="fr-FR" dirty="0"/>
          </a:p>
          <a:p>
            <a:pPr marL="174625" indent="-174625">
              <a:spcBef>
                <a:spcPts val="200"/>
              </a:spcBef>
              <a:buFont typeface="Wingdings" panose="05000000000000000000" pitchFamily="2" charset="2"/>
              <a:buChar char="§"/>
            </a:pPr>
            <a:endParaRPr lang="fr-FR" sz="1400" dirty="0" smtClean="0"/>
          </a:p>
          <a:p>
            <a:pPr marL="174625" indent="-174625">
              <a:spcBef>
                <a:spcPts val="200"/>
              </a:spcBef>
              <a:buFont typeface="Wingdings" panose="05000000000000000000" pitchFamily="2" charset="2"/>
              <a:buChar char="§"/>
            </a:pPr>
            <a:endParaRPr lang="fr-FR" dirty="0"/>
          </a:p>
          <a:p>
            <a:pPr marL="174625" indent="-174625"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fr-FR" sz="1400" dirty="0" smtClean="0"/>
              <a:t>Plus de 2100 demandes et observations ont été analysées, dont 20 % d’entre elles ont été prise en charge par les rédacteurs du décret ;</a:t>
            </a:r>
          </a:p>
          <a:p>
            <a:pPr marL="174625" indent="-174625"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fr-FR" sz="1400" dirty="0" smtClean="0"/>
              <a:t>Plus de 140 intervenants et partenaires ont été associés dans l’élaboration du décret ;</a:t>
            </a:r>
          </a:p>
          <a:p>
            <a:pPr marL="174625" indent="-174625">
              <a:spcBef>
                <a:spcPts val="200"/>
              </a:spcBef>
              <a:buFont typeface="Wingdings" panose="05000000000000000000" pitchFamily="2" charset="2"/>
              <a:buChar char="§"/>
            </a:pPr>
            <a:r>
              <a:rPr lang="fr-FR" sz="1400" dirty="0" smtClean="0"/>
              <a:t>Plus de 230 séances de travail ont été tenues, ce qui représente une charge de travail d’environ 1840 jours/hommes.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000" y="1383643"/>
            <a:ext cx="7092000" cy="3807679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7307083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1"/>
            <p:custDataLst>
              <p:tags r:id="rId1"/>
            </p:custDataLst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Introduction</a:t>
            </a:r>
          </a:p>
          <a:p>
            <a:pPr marL="0" indent="0">
              <a:buNone/>
            </a:pPr>
            <a:endParaRPr lang="fr-FR" dirty="0" smtClean="0"/>
          </a:p>
          <a:p>
            <a:pPr marL="361950" indent="-361950">
              <a:buClr>
                <a:schemeClr val="tx1"/>
              </a:buClr>
              <a:buFont typeface="+mj-lt"/>
              <a:buAutoNum type="romanUcPeriod"/>
            </a:pPr>
            <a:r>
              <a:rPr lang="fr-FR" dirty="0" smtClean="0"/>
              <a:t>Démarche de la réforme du décret sur les marchés publics</a:t>
            </a:r>
          </a:p>
          <a:p>
            <a:pPr marL="361950" indent="-361950">
              <a:buClr>
                <a:schemeClr val="tx1"/>
              </a:buClr>
              <a:buFont typeface="+mj-lt"/>
              <a:buAutoNum type="romanUcPeriod"/>
            </a:pPr>
            <a:endParaRPr lang="fr-FR" dirty="0" smtClean="0"/>
          </a:p>
          <a:p>
            <a:pPr marL="361950" indent="-361950">
              <a:buClr>
                <a:srgbClr val="FF0000"/>
              </a:buClr>
              <a:buFont typeface="+mj-lt"/>
              <a:buAutoNum type="romanUcPeriod"/>
            </a:pPr>
            <a:r>
              <a:rPr lang="fr-FR" b="1" dirty="0" smtClean="0">
                <a:solidFill>
                  <a:srgbClr val="FF0000"/>
                </a:solidFill>
              </a:rPr>
              <a:t>Adoption de la loi 54-22 modifiant la loi 69-00 relative au contrôle financier de </a:t>
            </a:r>
            <a:r>
              <a:rPr lang="fr-FR" b="1" dirty="0">
                <a:solidFill>
                  <a:srgbClr val="FF0000"/>
                </a:solidFill>
              </a:rPr>
              <a:t>l’Etat sur les entreprises publiques et autres organismes</a:t>
            </a:r>
            <a:endParaRPr lang="fr-FR" b="1" dirty="0" smtClean="0">
              <a:solidFill>
                <a:srgbClr val="FF0000"/>
              </a:solidFill>
            </a:endParaRPr>
          </a:p>
          <a:p>
            <a:pPr marL="361950" indent="-361950">
              <a:buClr>
                <a:schemeClr val="tx1"/>
              </a:buClr>
              <a:buFont typeface="+mj-lt"/>
              <a:buAutoNum type="romanUcPeriod"/>
            </a:pPr>
            <a:endParaRPr lang="fr-FR" dirty="0" smtClean="0"/>
          </a:p>
          <a:p>
            <a:pPr marL="361950" indent="-361950">
              <a:buClr>
                <a:schemeClr val="tx1"/>
              </a:buClr>
              <a:buFont typeface="+mj-lt"/>
              <a:buAutoNum type="romanUcPeriod"/>
            </a:pPr>
            <a:r>
              <a:rPr lang="fr-FR" dirty="0" smtClean="0"/>
              <a:t>Mesures d’accompagnement de la réforme du décret sur les marchés publics 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Plan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2489899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  <p:custDataLst>
              <p:tags r:id="rId1"/>
            </p:custDataLst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FR" dirty="0" smtClean="0"/>
              <a:t>Un processus de mise en place d’un référentiel unique entamé en 2013 (collectivités territoriales, prestations architecturales et liste des établissements publics) ;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FR" dirty="0" smtClean="0"/>
              <a:t>Une vision poursuivie à travers l’accord conclu avec la BAD pour l’utilisation du système national ;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FR" dirty="0" smtClean="0"/>
              <a:t>Une approche consolidée par l’intégration du comité de suivi des marchés des </a:t>
            </a:r>
            <a:r>
              <a:rPr lang="fr-FR" dirty="0"/>
              <a:t>collectivités </a:t>
            </a:r>
            <a:r>
              <a:rPr lang="fr-FR" dirty="0" smtClean="0"/>
              <a:t>territoriales au niveau de la CNCP ;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FR" dirty="0" smtClean="0"/>
              <a:t>Une option retenue également pour un portail unique de fédérateur des marchés publics ;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FR" dirty="0" smtClean="0"/>
              <a:t>Un procédé à affirmer prochainement pour l’utilisation du portail national pour les marchés de la Banque mondiale.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algn="ctr"/>
            <a:r>
              <a:rPr lang="fr-FR" dirty="0" smtClean="0"/>
              <a:t>Adoption de </a:t>
            </a:r>
            <a:r>
              <a:rPr lang="fr-FR" dirty="0"/>
              <a:t>la loi n</a:t>
            </a:r>
            <a:r>
              <a:rPr lang="fr-FR" dirty="0" smtClean="0"/>
              <a:t>° 54-22 </a:t>
            </a:r>
            <a:r>
              <a:rPr lang="fr-FR" dirty="0"/>
              <a:t>sur le contrôle financier de l’Etat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 smtClean="0"/>
              <a:t>Une consécration du référentiel </a:t>
            </a:r>
            <a:r>
              <a:rPr lang="fr-FR" dirty="0"/>
              <a:t>unique </a:t>
            </a:r>
            <a:r>
              <a:rPr lang="fr-FR" dirty="0" smtClean="0"/>
              <a:t>des marchés pour tout le secteur public à </a:t>
            </a:r>
            <a:r>
              <a:rPr lang="fr-FR" dirty="0" smtClean="0"/>
              <a:t>caractère administratif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8267281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1"/>
            <p:custDataLst>
              <p:tags r:id="rId1"/>
            </p:custDataLst>
          </p:nvPr>
        </p:nvSpPr>
        <p:spPr/>
        <p:txBody>
          <a:bodyPr/>
          <a:lstStyle/>
          <a:p>
            <a:pPr marL="165938" indent="-165938">
              <a:spcBef>
                <a:spcPts val="1200"/>
              </a:spcBef>
              <a:spcAft>
                <a:spcPts val="1200"/>
              </a:spcAft>
              <a:buClr>
                <a:schemeClr val="accent6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fr-FR" sz="1600" dirty="0"/>
              <a:t>Harmoniser et normaliser le processus d’achat public pour l’ensemble des acteurs (entreprises, acheteurs publics, organes de contrôle…) ;</a:t>
            </a:r>
          </a:p>
          <a:p>
            <a:pPr marL="165938" indent="-165938">
              <a:spcBef>
                <a:spcPts val="1200"/>
              </a:spcBef>
              <a:spcAft>
                <a:spcPts val="1200"/>
              </a:spcAft>
              <a:buClr>
                <a:schemeClr val="accent6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fr-FR" sz="1600" dirty="0"/>
              <a:t>Adopter un référentiel unique pour les marchés publics permettant de rompre avec des règlementations particulières, insuffisamment en phase avec les principes fondamentaux de passation des marchés publics ;</a:t>
            </a:r>
          </a:p>
          <a:p>
            <a:pPr marL="165938" indent="-165938">
              <a:spcBef>
                <a:spcPts val="1200"/>
              </a:spcBef>
              <a:spcAft>
                <a:spcPts val="1200"/>
              </a:spcAft>
              <a:buClr>
                <a:schemeClr val="accent6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fr-FR" sz="1600" dirty="0"/>
              <a:t>Répondre au mieux aux attentes croissantes des opérateurs économiques relatives à l’unicité du cadre juridique régissant les marchés publics ;</a:t>
            </a:r>
          </a:p>
          <a:p>
            <a:pPr marL="165938" indent="-165938">
              <a:spcBef>
                <a:spcPts val="1200"/>
              </a:spcBef>
              <a:spcAft>
                <a:spcPts val="1200"/>
              </a:spcAft>
              <a:buClr>
                <a:schemeClr val="accent6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</a:pPr>
            <a:r>
              <a:rPr lang="fr-FR" sz="1600" dirty="0"/>
              <a:t>Aligner notre règlementation sur les standards </a:t>
            </a:r>
            <a:r>
              <a:rPr lang="fr-FR" sz="1600" dirty="0" smtClean="0"/>
              <a:t>qui </a:t>
            </a:r>
            <a:r>
              <a:rPr lang="fr-FR" sz="1600" dirty="0"/>
              <a:t>préconisent la mise en place d’un cadre unifié de passation et d’exécution des marchés publics (Banque mondiale, Banque africaine de développement</a:t>
            </a:r>
            <a:r>
              <a:rPr lang="fr-FR" sz="1600" dirty="0" smtClean="0"/>
              <a:t>…).</a:t>
            </a:r>
            <a:endParaRPr lang="fr-FR" sz="1600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algn="ctr"/>
            <a:r>
              <a:rPr lang="fr-FR" dirty="0"/>
              <a:t>Adoption de la loi n</a:t>
            </a:r>
            <a:r>
              <a:rPr lang="fr-FR" dirty="0" smtClean="0"/>
              <a:t>° 54-22 </a:t>
            </a:r>
            <a:r>
              <a:rPr lang="fr-FR" dirty="0"/>
              <a:t>sur le contrôle financier de l’Etat 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 smtClean="0"/>
              <a:t>Objectif de la loi </a:t>
            </a:r>
            <a:r>
              <a:rPr lang="fr-FR" dirty="0"/>
              <a:t>n</a:t>
            </a:r>
            <a:r>
              <a:rPr lang="fr-FR" dirty="0" smtClean="0"/>
              <a:t>° 54-22 </a:t>
            </a:r>
            <a:r>
              <a:rPr lang="fr-FR" dirty="0"/>
              <a:t>modifiant la loi </a:t>
            </a:r>
            <a:r>
              <a:rPr lang="fr-FR" dirty="0" smtClean="0"/>
              <a:t>n° 69-00 relative </a:t>
            </a:r>
            <a:r>
              <a:rPr lang="fr-FR" dirty="0"/>
              <a:t>au contrôle financier de l’Etat sur les entreprises publiques et autres organismes </a:t>
            </a:r>
          </a:p>
        </p:txBody>
      </p:sp>
    </p:spTree>
    <p:extLst>
      <p:ext uri="{BB962C8B-B14F-4D97-AF65-F5344CB8AC3E}">
        <p14:creationId xmlns:p14="http://schemas.microsoft.com/office/powerpoint/2010/main" val="2870406970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heme/theme1.xml><?xml version="1.0" encoding="utf-8"?>
<a:theme xmlns:a="http://schemas.openxmlformats.org/drawingml/2006/main" name="2_Modèle par défa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</a:spPr>
      <a:bodyPr spcFirstLastPara="0" vert="horz" wrap="square" lIns="144000" tIns="144000" rIns="144000" bIns="144000" numCol="1" spcCol="1270" anchor="ctr" anchorCtr="0">
        <a:noAutofit/>
      </a:bodyPr>
      <a:lstStyle>
        <a:defPPr algn="ctr" defTabSz="577850">
          <a:spcBef>
            <a:spcPct val="0"/>
          </a:spcBef>
          <a:spcAft>
            <a:spcPts val="0"/>
          </a:spcAft>
          <a:defRPr sz="1300" b="1" kern="1200" dirty="0" smtClean="0"/>
        </a:defPPr>
      </a:lstStyle>
      <a:style>
        <a:lnRef idx="2">
          <a:schemeClr val="lt1">
            <a:hueOff val="0"/>
            <a:satOff val="0"/>
            <a:lumOff val="0"/>
            <a:alphaOff val="0"/>
          </a:schemeClr>
        </a:lnRef>
        <a:fillRef idx="1">
          <a:schemeClr val="accent1">
            <a:hueOff val="0"/>
            <a:satOff val="0"/>
            <a:lumOff val="0"/>
            <a:alphaOff val="0"/>
          </a:schemeClr>
        </a:fillRef>
        <a:effectRef idx="0">
          <a:schemeClr val="accent1">
            <a:hueOff val="0"/>
            <a:satOff val="0"/>
            <a:lumOff val="0"/>
            <a:alphaOff val="0"/>
          </a:schemeClr>
        </a:effectRef>
        <a:fontRef idx="minor">
          <a:schemeClr val="lt1"/>
        </a:fontRef>
      </a:style>
    </a:spDef>
    <a:lnDef>
      <a:spPr bwMode="auto">
        <a:noFill/>
        <a:ln w="3175">
          <a:solidFill>
            <a:srgbClr val="756452"/>
          </a:solidFill>
          <a:round/>
          <a:headEnd/>
          <a:tailEnd type="triangle" w="med" len="med"/>
        </a:ln>
        <a:effectLst/>
      </a:spPr>
      <a:bodyPr/>
      <a:lstStyle/>
    </a:lnDef>
    <a:txDef>
      <a:spPr>
        <a:noFill/>
      </a:spPr>
      <a:bodyPr wrap="none" lIns="0" tIns="0" rIns="0" bIns="0" rtlCol="0">
        <a:spAutoFit/>
      </a:bodyPr>
      <a:lstStyle>
        <a:defPPr>
          <a:defRPr sz="2000" b="1" dirty="0" smtClean="0"/>
        </a:defPPr>
      </a:lstStyle>
    </a:tx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79476</TotalTime>
  <Words>1065</Words>
  <Application>Microsoft Office PowerPoint</Application>
  <PresentationFormat>Affichage à l'écran (4:3)</PresentationFormat>
  <Paragraphs>156</Paragraphs>
  <Slides>15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2_Modèle par défaut</vt:lpstr>
      <vt:lpstr>Présentation PowerPoint</vt:lpstr>
      <vt:lpstr>Plan de la présentation</vt:lpstr>
      <vt:lpstr>Introduction</vt:lpstr>
      <vt:lpstr>Démarche de la réforme du décret </vt:lpstr>
      <vt:lpstr>Démarche de la réforme du décret </vt:lpstr>
      <vt:lpstr>Démarche de la réforme du décret </vt:lpstr>
      <vt:lpstr>Plan de la présentation</vt:lpstr>
      <vt:lpstr>Adoption de la loi n° 54-22 sur le contrôle financier de l’Etat </vt:lpstr>
      <vt:lpstr>Adoption de la loi n° 54-22 sur le contrôle financier de l’Etat </vt:lpstr>
      <vt:lpstr>Adoption de la loi n° 54-22 sur le contrôle financier de l’Etat </vt:lpstr>
      <vt:lpstr>Adoption de la loi n° 54-22 sur le contrôle financier de l’Etat </vt:lpstr>
      <vt:lpstr>Plan de la présentation</vt:lpstr>
      <vt:lpstr>Mesures d’accompagnement</vt:lpstr>
      <vt:lpstr>Conclusion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e.azour</dc:creator>
  <cp:lastModifiedBy>user</cp:lastModifiedBy>
  <cp:revision>8439</cp:revision>
  <cp:lastPrinted>2022-11-28T08:10:42Z</cp:lastPrinted>
  <dcterms:created xsi:type="dcterms:W3CDTF">2008-03-27T17:13:29Z</dcterms:created>
  <dcterms:modified xsi:type="dcterms:W3CDTF">2023-05-27T10:45:27Z</dcterms:modified>
</cp:coreProperties>
</file>